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1094" r:id="rId5"/>
    <p:sldId id="1846" r:id="rId6"/>
    <p:sldId id="1190" r:id="rId7"/>
    <p:sldId id="314" r:id="rId8"/>
    <p:sldId id="315" r:id="rId9"/>
    <p:sldId id="1619" r:id="rId10"/>
    <p:sldId id="1590" r:id="rId11"/>
    <p:sldId id="292" r:id="rId12"/>
    <p:sldId id="257" r:id="rId13"/>
    <p:sldId id="268" r:id="rId14"/>
    <p:sldId id="2076137109" r:id="rId15"/>
    <p:sldId id="2076136368" r:id="rId16"/>
    <p:sldId id="2076136369" r:id="rId17"/>
    <p:sldId id="286" r:id="rId18"/>
    <p:sldId id="287"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55" d="100"/>
          <a:sy n="155" d="100"/>
        </p:scale>
        <p:origin x="16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Berry" userId="68cfe4807d399367" providerId="LiveId" clId="{09825882-2BD3-47AE-90EB-952CA5785809}"/>
    <pc:docChg chg="custSel modSld">
      <pc:chgData name="Ryan Berry" userId="68cfe4807d399367" providerId="LiveId" clId="{09825882-2BD3-47AE-90EB-952CA5785809}" dt="2021-01-14T20:51:40.483" v="0" actId="478"/>
      <pc:docMkLst>
        <pc:docMk/>
      </pc:docMkLst>
      <pc:sldChg chg="delSp mod">
        <pc:chgData name="Ryan Berry" userId="68cfe4807d399367" providerId="LiveId" clId="{09825882-2BD3-47AE-90EB-952CA5785809}" dt="2021-01-14T20:51:40.483" v="0" actId="478"/>
        <pc:sldMkLst>
          <pc:docMk/>
          <pc:sldMk cId="1251594494" sldId="1094"/>
        </pc:sldMkLst>
        <pc:spChg chg="del">
          <ac:chgData name="Ryan Berry" userId="68cfe4807d399367" providerId="LiveId" clId="{09825882-2BD3-47AE-90EB-952CA5785809}" dt="2021-01-14T20:51:40.483" v="0" actId="478"/>
          <ac:spMkLst>
            <pc:docMk/>
            <pc:sldMk cId="1251594494" sldId="1094"/>
            <ac:spMk id="2" creationId="{F472145E-8484-4DDD-AFA7-7C58E7652C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F8A5-569B-4614-A88E-D54D9BC30896}"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0A1AE-A577-49A4-BC90-CCF2AEDE37D0}" type="slidenum">
              <a:rPr lang="en-US" smtClean="0"/>
              <a:t>‹#›</a:t>
            </a:fld>
            <a:endParaRPr lang="en-US"/>
          </a:p>
        </p:txBody>
      </p:sp>
    </p:spTree>
    <p:extLst>
      <p:ext uri="{BB962C8B-B14F-4D97-AF65-F5344CB8AC3E}">
        <p14:creationId xmlns:p14="http://schemas.microsoft.com/office/powerpoint/2010/main" val="127592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F6266E11-2D6E-47D1-9B0E-710511962C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9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05F571DD-8ABF-4EB3-95EC-1C7C700791CC}" type="slidenum">
              <a:rPr lang="de-DE" smtClean="0"/>
              <a:t>10</a:t>
            </a:fld>
            <a:endParaRPr lang="de-DE"/>
          </a:p>
        </p:txBody>
      </p:sp>
    </p:spTree>
    <p:extLst>
      <p:ext uri="{BB962C8B-B14F-4D97-AF65-F5344CB8AC3E}">
        <p14:creationId xmlns:p14="http://schemas.microsoft.com/office/powerpoint/2010/main" val="243100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defTabSz="914400">
              <a:defRPr/>
            </a:pPr>
            <a:endParaRPr lang="en-US" sz="1800" kern="0">
              <a:solidFill>
                <a:prstClr val="black"/>
              </a:solidFill>
            </a:endParaRPr>
          </a:p>
        </p:txBody>
      </p:sp>
      <p:sp>
        <p:nvSpPr>
          <p:cNvPr id="5" name="Footer Placeholder 4"/>
          <p:cNvSpPr>
            <a:spLocks noGrp="1"/>
          </p:cNvSpPr>
          <p:nvPr>
            <p:ph type="ftr" sz="quarter" idx="11"/>
          </p:nvPr>
        </p:nvSpPr>
        <p:spPr/>
        <p:txBody>
          <a:bodyPr/>
          <a:lstStyle/>
          <a:p>
            <a:pPr marL="0" defTabSz="914099"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14400">
              <a:defRPr/>
            </a:pPr>
            <a:fld id="{64CFA94A-519F-445C-B30C-9E76FA6A2031}" type="datetime8">
              <a:rPr lang="en-US" sz="1800" kern="0" smtClean="0">
                <a:solidFill>
                  <a:prstClr val="black"/>
                </a:solidFill>
              </a:rPr>
              <a:pPr defTabSz="914400">
                <a:defRPr/>
              </a:pPr>
              <a:t>1/14/2021 3:51 PM</a:t>
            </a:fld>
            <a:endParaRPr lang="en-US" sz="1800" kern="0">
              <a:solidFill>
                <a:prstClr val="black"/>
              </a:solidFill>
            </a:endParaRPr>
          </a:p>
        </p:txBody>
      </p:sp>
      <p:sp>
        <p:nvSpPr>
          <p:cNvPr id="7" name="Slide Number Placeholder 6"/>
          <p:cNvSpPr>
            <a:spLocks noGrp="1"/>
          </p:cNvSpPr>
          <p:nvPr>
            <p:ph type="sldNum" sz="quarter" idx="13"/>
          </p:nvPr>
        </p:nvSpPr>
        <p:spPr/>
        <p:txBody>
          <a:bodyPr/>
          <a:lstStyle/>
          <a:p>
            <a:pPr defTabSz="914400">
              <a:defRPr/>
            </a:pPr>
            <a:fld id="{B4008EB6-D09E-4580-8CD6-DDB14511944F}" type="slidenum">
              <a:rPr lang="en-US" sz="1800" kern="0" smtClean="0">
                <a:solidFill>
                  <a:prstClr val="black"/>
                </a:solidFill>
              </a:rPr>
              <a:pPr defTabSz="914400">
                <a:defRPr/>
              </a:pPr>
              <a:t>14</a:t>
            </a:fld>
            <a:endParaRPr lang="en-US" sz="1800" kern="0">
              <a:solidFill>
                <a:prstClr val="black"/>
              </a:solidFill>
            </a:endParaRPr>
          </a:p>
        </p:txBody>
      </p:sp>
    </p:spTree>
    <p:extLst>
      <p:ext uri="{BB962C8B-B14F-4D97-AF65-F5344CB8AC3E}">
        <p14:creationId xmlns:p14="http://schemas.microsoft.com/office/powerpoint/2010/main" val="133654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p14="http://schemas.microsoft.com/office/powerpoint/2010/main" xmlns:a14="http://schemas.microsoft.com/office/drawing/2010/main" xmlns="" val="1"/>
            </a:ext>
            <a:ext uri="{909E8E84-426E-40dd-AFC4-6F175D3DCCD1}">
              <a14:hiddenFill xmlns:a14="http://schemas.microsoft.com/office/drawing/2010/main" xmlns:p14="http://schemas.microsoft.com/office/powerpoint/2010/main" xmlns:ma14="http://schemas.microsoft.com/office/mac/drawingml/2011/main" xmlns="">
                <a:solidFill>
                  <a:srgbClr val="FFFFFF"/>
                </a:solidFill>
              </a14:hiddenFill>
            </a:ext>
          </a:extLst>
        </p:spPr>
      </p:sp>
      <p:sp>
        <p:nvSpPr>
          <p:cNvPr id="3" name="Notes Placeholder 2"/>
          <p:cNvSpPr>
            <a:spLocks noGrp="1"/>
          </p:cNvSpPr>
          <p:nvPr>
            <p:ph type="body" idx="1"/>
          </p:nvPr>
        </p:nvSpPr>
        <p:spPr/>
        <p:txBody>
          <a:bodyPr>
            <a:normAutofit/>
          </a:bodyPr>
          <a:lstStyle/>
          <a:p>
            <a:pPr marL="228600" indent="-228600">
              <a:buFont typeface="+mj-lt"/>
              <a:buAutoNum type="arabicPeriod"/>
            </a:pPr>
            <a:endParaRPr lang="en-US" sz="1200" baseline="0">
              <a:latin typeface="+mj-lt"/>
            </a:endParaRPr>
          </a:p>
        </p:txBody>
      </p:sp>
      <p:sp>
        <p:nvSpPr>
          <p:cNvPr id="5" name="Footer Placeholder 4"/>
          <p:cNvSpPr>
            <a:spLocks noGrp="1"/>
          </p:cNvSpPr>
          <p:nvPr>
            <p:ph type="ftr" sz="quarter" idx="4"/>
          </p:nvPr>
        </p:nvSpPr>
        <p:spPr>
          <a:xfrm>
            <a:off x="0" y="8964871"/>
            <a:ext cx="3094096" cy="473559"/>
          </a:xfrm>
          <a:prstGeom prst="rect">
            <a:avLst/>
          </a:prstGeom>
        </p:spPr>
        <p:txBody>
          <a:bodyPr lIns="92958" tIns="46479" rIns="92958" bIns="46479"/>
          <a:lstStyle/>
          <a:p>
            <a:pPr marL="0" defTabSz="950051"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defTabSz="950051"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1444" name="Date Placeholder 5"/>
          <p:cNvSpPr>
            <a:spLocks noGrp="1"/>
          </p:cNvSpPr>
          <p:nvPr>
            <p:ph type="dt" sz="quarter" idx="1"/>
          </p:nvPr>
        </p:nvSpPr>
        <p:spPr bwMode="auto">
          <a:xfrm>
            <a:off x="3956550" y="0"/>
            <a:ext cx="3026833" cy="464185"/>
          </a:xfrm>
          <a:prstGeom prst="rect">
            <a:avLst/>
          </a:prstGeom>
          <a:noFill/>
          <a:extLst>
            <a:ext uri="{909E8E84-426E-40dd-AFC4-6F175D3DCCD1}">
              <a14:hiddenFill xmlns:a14="http://schemas.microsoft.com/office/drawing/2010/main" xmlns:p14="http://schemas.microsoft.com/office/powerpoint/2010/main" xmlns:ma14="http://schemas.microsoft.com/office/mac/drawingml/2011/main" xmlns="">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55283" indent="-290493">
              <a:defRPr>
                <a:solidFill>
                  <a:schemeClr val="tx1"/>
                </a:solidFill>
                <a:latin typeface="Segoe UI" charset="0"/>
                <a:ea typeface="ＭＳ Ｐゴシック" charset="0"/>
              </a:defRPr>
            </a:lvl2pPr>
            <a:lvl3pPr marL="1161974" indent="-232395">
              <a:defRPr>
                <a:solidFill>
                  <a:schemeClr val="tx1"/>
                </a:solidFill>
                <a:latin typeface="Segoe UI" charset="0"/>
                <a:ea typeface="ＭＳ Ｐゴシック" charset="0"/>
              </a:defRPr>
            </a:lvl3pPr>
            <a:lvl4pPr marL="1626763" indent="-232395">
              <a:defRPr>
                <a:solidFill>
                  <a:schemeClr val="tx1"/>
                </a:solidFill>
                <a:latin typeface="Segoe UI" charset="0"/>
                <a:ea typeface="ＭＳ Ｐゴシック" charset="0"/>
              </a:defRPr>
            </a:lvl4pPr>
            <a:lvl5pPr marL="2091553" indent="-232395">
              <a:defRPr>
                <a:solidFill>
                  <a:schemeClr val="tx1"/>
                </a:solidFill>
                <a:latin typeface="Segoe UI" charset="0"/>
                <a:ea typeface="ＭＳ Ｐゴシック" charset="0"/>
              </a:defRPr>
            </a:lvl5pPr>
            <a:lvl6pPr marL="2556342" indent="-232395" defTabSz="947332" fontAlgn="base">
              <a:spcBef>
                <a:spcPct val="0"/>
              </a:spcBef>
              <a:spcAft>
                <a:spcPct val="0"/>
              </a:spcAft>
              <a:defRPr>
                <a:solidFill>
                  <a:schemeClr val="tx1"/>
                </a:solidFill>
                <a:latin typeface="Segoe UI" charset="0"/>
                <a:ea typeface="ＭＳ Ｐゴシック" charset="0"/>
              </a:defRPr>
            </a:lvl6pPr>
            <a:lvl7pPr marL="3021132" indent="-232395" defTabSz="947332" fontAlgn="base">
              <a:spcBef>
                <a:spcPct val="0"/>
              </a:spcBef>
              <a:spcAft>
                <a:spcPct val="0"/>
              </a:spcAft>
              <a:defRPr>
                <a:solidFill>
                  <a:schemeClr val="tx1"/>
                </a:solidFill>
                <a:latin typeface="Segoe UI" charset="0"/>
                <a:ea typeface="ＭＳ Ｐゴシック" charset="0"/>
              </a:defRPr>
            </a:lvl7pPr>
            <a:lvl8pPr marL="3485921" indent="-232395" defTabSz="947332" fontAlgn="base">
              <a:spcBef>
                <a:spcPct val="0"/>
              </a:spcBef>
              <a:spcAft>
                <a:spcPct val="0"/>
              </a:spcAft>
              <a:defRPr>
                <a:solidFill>
                  <a:schemeClr val="tx1"/>
                </a:solidFill>
                <a:latin typeface="Segoe UI" charset="0"/>
                <a:ea typeface="ＭＳ Ｐゴシック" charset="0"/>
              </a:defRPr>
            </a:lvl8pPr>
            <a:lvl9pPr marL="3950711" indent="-232395" defTabSz="947332" fontAlgn="base">
              <a:spcBef>
                <a:spcPct val="0"/>
              </a:spcBef>
              <a:spcAft>
                <a:spcPct val="0"/>
              </a:spcAft>
              <a:defRPr>
                <a:solidFill>
                  <a:schemeClr val="tx1"/>
                </a:solidFill>
                <a:latin typeface="Segoe UI" charset="0"/>
                <a:ea typeface="ＭＳ Ｐゴシック" charset="0"/>
              </a:defRPr>
            </a:lvl9pPr>
          </a:lstStyle>
          <a:p>
            <a:pPr defTabSz="947332" fontAlgn="base">
              <a:spcBef>
                <a:spcPct val="0"/>
              </a:spcBef>
              <a:spcAft>
                <a:spcPct val="0"/>
              </a:spcAft>
              <a:defRPr/>
            </a:pPr>
            <a:fld id="{77B339E5-2C5A-964E-A324-80E05A226C75}" type="datetime1">
              <a:rPr lang="en-US">
                <a:solidFill>
                  <a:srgbClr val="000000"/>
                </a:solidFill>
                <a:latin typeface="Calibri" charset="0"/>
              </a:rPr>
              <a:pPr defTabSz="947332" fontAlgn="base">
                <a:spcBef>
                  <a:spcPct val="0"/>
                </a:spcBef>
                <a:spcAft>
                  <a:spcPct val="0"/>
                </a:spcAft>
                <a:defRPr/>
              </a:pPr>
              <a:t>1/14/2021</a:t>
            </a:fld>
            <a:endParaRPr lang="en-US">
              <a:solidFill>
                <a:srgbClr val="000000"/>
              </a:solidFill>
              <a:latin typeface="Calibri" charset="0"/>
            </a:endParaRPr>
          </a:p>
        </p:txBody>
      </p:sp>
      <p:sp>
        <p:nvSpPr>
          <p:cNvPr id="61445" name="Slide Number Placeholder 6"/>
          <p:cNvSpPr>
            <a:spLocks noGrp="1"/>
          </p:cNvSpPr>
          <p:nvPr>
            <p:ph type="sldNum" sz="quarter" idx="5"/>
          </p:nvPr>
        </p:nvSpPr>
        <p:spPr bwMode="auto">
          <a:noFill/>
          <a:extLst>
            <a:ext uri="{909E8E84-426E-40dd-AFC4-6F175D3DCCD1}">
              <a14:hiddenFill xmlns:a14="http://schemas.microsoft.com/office/drawing/2010/main" xmlns:p14="http://schemas.microsoft.com/office/powerpoint/2010/main" xmlns:ma14="http://schemas.microsoft.com/office/mac/drawingml/2011/main" xmlns="">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55283" indent="-290493">
              <a:defRPr>
                <a:solidFill>
                  <a:schemeClr val="tx1"/>
                </a:solidFill>
                <a:latin typeface="Segoe UI" charset="0"/>
                <a:ea typeface="ＭＳ Ｐゴシック" charset="0"/>
              </a:defRPr>
            </a:lvl2pPr>
            <a:lvl3pPr marL="1161974" indent="-232395">
              <a:defRPr>
                <a:solidFill>
                  <a:schemeClr val="tx1"/>
                </a:solidFill>
                <a:latin typeface="Segoe UI" charset="0"/>
                <a:ea typeface="ＭＳ Ｐゴシック" charset="0"/>
              </a:defRPr>
            </a:lvl3pPr>
            <a:lvl4pPr marL="1626763" indent="-232395">
              <a:defRPr>
                <a:solidFill>
                  <a:schemeClr val="tx1"/>
                </a:solidFill>
                <a:latin typeface="Segoe UI" charset="0"/>
                <a:ea typeface="ＭＳ Ｐゴシック" charset="0"/>
              </a:defRPr>
            </a:lvl4pPr>
            <a:lvl5pPr marL="2091553" indent="-232395">
              <a:defRPr>
                <a:solidFill>
                  <a:schemeClr val="tx1"/>
                </a:solidFill>
                <a:latin typeface="Segoe UI" charset="0"/>
                <a:ea typeface="ＭＳ Ｐゴシック" charset="0"/>
              </a:defRPr>
            </a:lvl5pPr>
            <a:lvl6pPr marL="2556342" indent="-232395" defTabSz="947332" fontAlgn="base">
              <a:spcBef>
                <a:spcPct val="0"/>
              </a:spcBef>
              <a:spcAft>
                <a:spcPct val="0"/>
              </a:spcAft>
              <a:defRPr>
                <a:solidFill>
                  <a:schemeClr val="tx1"/>
                </a:solidFill>
                <a:latin typeface="Segoe UI" charset="0"/>
                <a:ea typeface="ＭＳ Ｐゴシック" charset="0"/>
              </a:defRPr>
            </a:lvl6pPr>
            <a:lvl7pPr marL="3021132" indent="-232395" defTabSz="947332" fontAlgn="base">
              <a:spcBef>
                <a:spcPct val="0"/>
              </a:spcBef>
              <a:spcAft>
                <a:spcPct val="0"/>
              </a:spcAft>
              <a:defRPr>
                <a:solidFill>
                  <a:schemeClr val="tx1"/>
                </a:solidFill>
                <a:latin typeface="Segoe UI" charset="0"/>
                <a:ea typeface="ＭＳ Ｐゴシック" charset="0"/>
              </a:defRPr>
            </a:lvl7pPr>
            <a:lvl8pPr marL="3485921" indent="-232395" defTabSz="947332" fontAlgn="base">
              <a:spcBef>
                <a:spcPct val="0"/>
              </a:spcBef>
              <a:spcAft>
                <a:spcPct val="0"/>
              </a:spcAft>
              <a:defRPr>
                <a:solidFill>
                  <a:schemeClr val="tx1"/>
                </a:solidFill>
                <a:latin typeface="Segoe UI" charset="0"/>
                <a:ea typeface="ＭＳ Ｐゴシック" charset="0"/>
              </a:defRPr>
            </a:lvl8pPr>
            <a:lvl9pPr marL="3950711" indent="-232395" defTabSz="947332" fontAlgn="base">
              <a:spcBef>
                <a:spcPct val="0"/>
              </a:spcBef>
              <a:spcAft>
                <a:spcPct val="0"/>
              </a:spcAft>
              <a:defRPr>
                <a:solidFill>
                  <a:schemeClr val="tx1"/>
                </a:solidFill>
                <a:latin typeface="Segoe UI" charset="0"/>
                <a:ea typeface="ＭＳ Ｐゴシック" charset="0"/>
              </a:defRPr>
            </a:lvl9pPr>
          </a:lstStyle>
          <a:p>
            <a:pPr defTabSz="947332" fontAlgn="base">
              <a:spcBef>
                <a:spcPct val="0"/>
              </a:spcBef>
              <a:spcAft>
                <a:spcPct val="0"/>
              </a:spcAft>
              <a:defRPr/>
            </a:pPr>
            <a:fld id="{1A6394F6-822C-1448-96C9-DC8FB41C7165}" type="slidenum">
              <a:rPr lang="en-US">
                <a:solidFill>
                  <a:srgbClr val="000000"/>
                </a:solidFill>
                <a:latin typeface="Calibri" charset="0"/>
              </a:rPr>
              <a:pPr defTabSz="947332" fontAlgn="base">
                <a:spcBef>
                  <a:spcPct val="0"/>
                </a:spcBef>
                <a:spcAft>
                  <a:spcPct val="0"/>
                </a:spcAft>
                <a:defRPr/>
              </a:pPr>
              <a:t>15</a:t>
            </a:fld>
            <a:endParaRPr lang="en-US">
              <a:solidFill>
                <a:srgbClr val="000000"/>
              </a:solidFill>
              <a:latin typeface="Calibri" charset="0"/>
            </a:endParaRPr>
          </a:p>
        </p:txBody>
      </p:sp>
    </p:spTree>
    <p:extLst>
      <p:ext uri="{BB962C8B-B14F-4D97-AF65-F5344CB8AC3E}">
        <p14:creationId xmlns:p14="http://schemas.microsoft.com/office/powerpoint/2010/main" val="426927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p14="http://schemas.microsoft.com/office/powerpoint/2010/main" xmlns:a14="http://schemas.microsoft.com/office/drawing/2010/main" xmlns="" val="1"/>
            </a:ext>
            <a:ext uri="{909E8E84-426E-40dd-AFC4-6F175D3DCCD1}">
              <a14:hiddenFill xmlns:a14="http://schemas.microsoft.com/office/drawing/2010/main" xmlns:p14="http://schemas.microsoft.com/office/powerpoint/2010/main" xmlns:ma14="http://schemas.microsoft.com/office/mac/drawingml/2011/main" xmlns="">
                <a:solidFill>
                  <a:srgbClr val="FFFFFF"/>
                </a:solidFill>
              </a14:hiddenFill>
            </a:ext>
          </a:extLst>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200">
              <a:latin typeface="+mj-lt"/>
            </a:endParaRPr>
          </a:p>
        </p:txBody>
      </p:sp>
      <p:sp>
        <p:nvSpPr>
          <p:cNvPr id="5" name="Footer Placeholder 4"/>
          <p:cNvSpPr>
            <a:spLocks noGrp="1"/>
          </p:cNvSpPr>
          <p:nvPr>
            <p:ph type="ftr" sz="quarter" idx="4"/>
          </p:nvPr>
        </p:nvSpPr>
        <p:spPr>
          <a:xfrm>
            <a:off x="0" y="8964871"/>
            <a:ext cx="3094096" cy="473559"/>
          </a:xfrm>
          <a:prstGeom prst="rect">
            <a:avLst/>
          </a:prstGeom>
        </p:spPr>
        <p:txBody>
          <a:bodyPr lIns="92958" tIns="46479" rIns="92958" bIns="46479"/>
          <a:lstStyle/>
          <a:p>
            <a:pPr marL="0" defTabSz="950051"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defTabSz="950051"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1444" name="Date Placeholder 5"/>
          <p:cNvSpPr>
            <a:spLocks noGrp="1"/>
          </p:cNvSpPr>
          <p:nvPr>
            <p:ph type="dt" sz="quarter" idx="1"/>
          </p:nvPr>
        </p:nvSpPr>
        <p:spPr bwMode="auto">
          <a:xfrm>
            <a:off x="3956550" y="0"/>
            <a:ext cx="3026833" cy="464185"/>
          </a:xfrm>
          <a:prstGeom prst="rect">
            <a:avLst/>
          </a:prstGeom>
          <a:noFill/>
          <a:extLst>
            <a:ext uri="{909E8E84-426E-40dd-AFC4-6F175D3DCCD1}">
              <a14:hiddenFill xmlns:a14="http://schemas.microsoft.com/office/drawing/2010/main" xmlns:p14="http://schemas.microsoft.com/office/powerpoint/2010/main" xmlns:ma14="http://schemas.microsoft.com/office/mac/drawingml/2011/main" xmlns="">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55283" indent="-290493">
              <a:defRPr>
                <a:solidFill>
                  <a:schemeClr val="tx1"/>
                </a:solidFill>
                <a:latin typeface="Segoe UI" charset="0"/>
                <a:ea typeface="ＭＳ Ｐゴシック" charset="0"/>
              </a:defRPr>
            </a:lvl2pPr>
            <a:lvl3pPr marL="1161974" indent="-232395">
              <a:defRPr>
                <a:solidFill>
                  <a:schemeClr val="tx1"/>
                </a:solidFill>
                <a:latin typeface="Segoe UI" charset="0"/>
                <a:ea typeface="ＭＳ Ｐゴシック" charset="0"/>
              </a:defRPr>
            </a:lvl3pPr>
            <a:lvl4pPr marL="1626763" indent="-232395">
              <a:defRPr>
                <a:solidFill>
                  <a:schemeClr val="tx1"/>
                </a:solidFill>
                <a:latin typeface="Segoe UI" charset="0"/>
                <a:ea typeface="ＭＳ Ｐゴシック" charset="0"/>
              </a:defRPr>
            </a:lvl4pPr>
            <a:lvl5pPr marL="2091553" indent="-232395">
              <a:defRPr>
                <a:solidFill>
                  <a:schemeClr val="tx1"/>
                </a:solidFill>
                <a:latin typeface="Segoe UI" charset="0"/>
                <a:ea typeface="ＭＳ Ｐゴシック" charset="0"/>
              </a:defRPr>
            </a:lvl5pPr>
            <a:lvl6pPr marL="2556342" indent="-232395" defTabSz="947332" fontAlgn="base">
              <a:spcBef>
                <a:spcPct val="0"/>
              </a:spcBef>
              <a:spcAft>
                <a:spcPct val="0"/>
              </a:spcAft>
              <a:defRPr>
                <a:solidFill>
                  <a:schemeClr val="tx1"/>
                </a:solidFill>
                <a:latin typeface="Segoe UI" charset="0"/>
                <a:ea typeface="ＭＳ Ｐゴシック" charset="0"/>
              </a:defRPr>
            </a:lvl6pPr>
            <a:lvl7pPr marL="3021132" indent="-232395" defTabSz="947332" fontAlgn="base">
              <a:spcBef>
                <a:spcPct val="0"/>
              </a:spcBef>
              <a:spcAft>
                <a:spcPct val="0"/>
              </a:spcAft>
              <a:defRPr>
                <a:solidFill>
                  <a:schemeClr val="tx1"/>
                </a:solidFill>
                <a:latin typeface="Segoe UI" charset="0"/>
                <a:ea typeface="ＭＳ Ｐゴシック" charset="0"/>
              </a:defRPr>
            </a:lvl7pPr>
            <a:lvl8pPr marL="3485921" indent="-232395" defTabSz="947332" fontAlgn="base">
              <a:spcBef>
                <a:spcPct val="0"/>
              </a:spcBef>
              <a:spcAft>
                <a:spcPct val="0"/>
              </a:spcAft>
              <a:defRPr>
                <a:solidFill>
                  <a:schemeClr val="tx1"/>
                </a:solidFill>
                <a:latin typeface="Segoe UI" charset="0"/>
                <a:ea typeface="ＭＳ Ｐゴシック" charset="0"/>
              </a:defRPr>
            </a:lvl8pPr>
            <a:lvl9pPr marL="3950711" indent="-232395" defTabSz="947332" fontAlgn="base">
              <a:spcBef>
                <a:spcPct val="0"/>
              </a:spcBef>
              <a:spcAft>
                <a:spcPct val="0"/>
              </a:spcAft>
              <a:defRPr>
                <a:solidFill>
                  <a:schemeClr val="tx1"/>
                </a:solidFill>
                <a:latin typeface="Segoe UI" charset="0"/>
                <a:ea typeface="ＭＳ Ｐゴシック" charset="0"/>
              </a:defRPr>
            </a:lvl9pPr>
          </a:lstStyle>
          <a:p>
            <a:pPr defTabSz="947332" fontAlgn="base">
              <a:spcBef>
                <a:spcPct val="0"/>
              </a:spcBef>
              <a:spcAft>
                <a:spcPct val="0"/>
              </a:spcAft>
              <a:defRPr/>
            </a:pPr>
            <a:fld id="{77B339E5-2C5A-964E-A324-80E05A226C75}" type="datetime1">
              <a:rPr lang="en-US">
                <a:solidFill>
                  <a:srgbClr val="000000"/>
                </a:solidFill>
                <a:latin typeface="Calibri" charset="0"/>
              </a:rPr>
              <a:pPr defTabSz="947332" fontAlgn="base">
                <a:spcBef>
                  <a:spcPct val="0"/>
                </a:spcBef>
                <a:spcAft>
                  <a:spcPct val="0"/>
                </a:spcAft>
                <a:defRPr/>
              </a:pPr>
              <a:t>1/14/2021</a:t>
            </a:fld>
            <a:endParaRPr lang="en-US">
              <a:solidFill>
                <a:srgbClr val="000000"/>
              </a:solidFill>
              <a:latin typeface="Calibri" charset="0"/>
            </a:endParaRPr>
          </a:p>
        </p:txBody>
      </p:sp>
      <p:sp>
        <p:nvSpPr>
          <p:cNvPr id="61445" name="Slide Number Placeholder 6"/>
          <p:cNvSpPr>
            <a:spLocks noGrp="1"/>
          </p:cNvSpPr>
          <p:nvPr>
            <p:ph type="sldNum" sz="quarter" idx="5"/>
          </p:nvPr>
        </p:nvSpPr>
        <p:spPr bwMode="auto">
          <a:noFill/>
          <a:extLst>
            <a:ext uri="{909E8E84-426E-40dd-AFC4-6F175D3DCCD1}">
              <a14:hiddenFill xmlns:a14="http://schemas.microsoft.com/office/drawing/2010/main" xmlns:p14="http://schemas.microsoft.com/office/powerpoint/2010/main" xmlns:ma14="http://schemas.microsoft.com/office/mac/drawingml/2011/main" xmlns="">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55283" indent="-290493">
              <a:defRPr>
                <a:solidFill>
                  <a:schemeClr val="tx1"/>
                </a:solidFill>
                <a:latin typeface="Segoe UI" charset="0"/>
                <a:ea typeface="ＭＳ Ｐゴシック" charset="0"/>
              </a:defRPr>
            </a:lvl2pPr>
            <a:lvl3pPr marL="1161974" indent="-232395">
              <a:defRPr>
                <a:solidFill>
                  <a:schemeClr val="tx1"/>
                </a:solidFill>
                <a:latin typeface="Segoe UI" charset="0"/>
                <a:ea typeface="ＭＳ Ｐゴシック" charset="0"/>
              </a:defRPr>
            </a:lvl3pPr>
            <a:lvl4pPr marL="1626763" indent="-232395">
              <a:defRPr>
                <a:solidFill>
                  <a:schemeClr val="tx1"/>
                </a:solidFill>
                <a:latin typeface="Segoe UI" charset="0"/>
                <a:ea typeface="ＭＳ Ｐゴシック" charset="0"/>
              </a:defRPr>
            </a:lvl4pPr>
            <a:lvl5pPr marL="2091553" indent="-232395">
              <a:defRPr>
                <a:solidFill>
                  <a:schemeClr val="tx1"/>
                </a:solidFill>
                <a:latin typeface="Segoe UI" charset="0"/>
                <a:ea typeface="ＭＳ Ｐゴシック" charset="0"/>
              </a:defRPr>
            </a:lvl5pPr>
            <a:lvl6pPr marL="2556342" indent="-232395" defTabSz="947332" fontAlgn="base">
              <a:spcBef>
                <a:spcPct val="0"/>
              </a:spcBef>
              <a:spcAft>
                <a:spcPct val="0"/>
              </a:spcAft>
              <a:defRPr>
                <a:solidFill>
                  <a:schemeClr val="tx1"/>
                </a:solidFill>
                <a:latin typeface="Segoe UI" charset="0"/>
                <a:ea typeface="ＭＳ Ｐゴシック" charset="0"/>
              </a:defRPr>
            </a:lvl6pPr>
            <a:lvl7pPr marL="3021132" indent="-232395" defTabSz="947332" fontAlgn="base">
              <a:spcBef>
                <a:spcPct val="0"/>
              </a:spcBef>
              <a:spcAft>
                <a:spcPct val="0"/>
              </a:spcAft>
              <a:defRPr>
                <a:solidFill>
                  <a:schemeClr val="tx1"/>
                </a:solidFill>
                <a:latin typeface="Segoe UI" charset="0"/>
                <a:ea typeface="ＭＳ Ｐゴシック" charset="0"/>
              </a:defRPr>
            </a:lvl7pPr>
            <a:lvl8pPr marL="3485921" indent="-232395" defTabSz="947332" fontAlgn="base">
              <a:spcBef>
                <a:spcPct val="0"/>
              </a:spcBef>
              <a:spcAft>
                <a:spcPct val="0"/>
              </a:spcAft>
              <a:defRPr>
                <a:solidFill>
                  <a:schemeClr val="tx1"/>
                </a:solidFill>
                <a:latin typeface="Segoe UI" charset="0"/>
                <a:ea typeface="ＭＳ Ｐゴシック" charset="0"/>
              </a:defRPr>
            </a:lvl8pPr>
            <a:lvl9pPr marL="3950711" indent="-232395" defTabSz="947332" fontAlgn="base">
              <a:spcBef>
                <a:spcPct val="0"/>
              </a:spcBef>
              <a:spcAft>
                <a:spcPct val="0"/>
              </a:spcAft>
              <a:defRPr>
                <a:solidFill>
                  <a:schemeClr val="tx1"/>
                </a:solidFill>
                <a:latin typeface="Segoe UI" charset="0"/>
                <a:ea typeface="ＭＳ Ｐゴシック" charset="0"/>
              </a:defRPr>
            </a:lvl9pPr>
          </a:lstStyle>
          <a:p>
            <a:pPr defTabSz="947332" fontAlgn="base">
              <a:spcBef>
                <a:spcPct val="0"/>
              </a:spcBef>
              <a:spcAft>
                <a:spcPct val="0"/>
              </a:spcAft>
              <a:defRPr/>
            </a:pPr>
            <a:fld id="{1A6394F6-822C-1448-96C9-DC8FB41C7165}" type="slidenum">
              <a:rPr lang="en-US">
                <a:solidFill>
                  <a:srgbClr val="000000"/>
                </a:solidFill>
                <a:latin typeface="Calibri" charset="0"/>
              </a:rPr>
              <a:pPr defTabSz="947332" fontAlgn="base">
                <a:spcBef>
                  <a:spcPct val="0"/>
                </a:spcBef>
                <a:spcAft>
                  <a:spcPct val="0"/>
                </a:spcAft>
                <a:defRPr/>
              </a:pPr>
              <a:t>16</a:t>
            </a:fld>
            <a:endParaRPr lang="en-US">
              <a:solidFill>
                <a:srgbClr val="000000"/>
              </a:solidFill>
              <a:latin typeface="Calibri" charset="0"/>
            </a:endParaRPr>
          </a:p>
        </p:txBody>
      </p:sp>
    </p:spTree>
    <p:extLst>
      <p:ext uri="{BB962C8B-B14F-4D97-AF65-F5344CB8AC3E}">
        <p14:creationId xmlns:p14="http://schemas.microsoft.com/office/powerpoint/2010/main" val="351249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DBB4822-08FA-4ACE-A0FE-23159A244C4B}"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8728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Secure</a:t>
            </a:r>
          </a:p>
          <a:p>
            <a:pPr lvl="1"/>
            <a:r>
              <a:rPr lang="en-US" dirty="0"/>
              <a:t>Provides a secure connection to the Azure IoT Edge, update software/firmware/configuration remotely, collect state and telemetry and monitor security of the device</a:t>
            </a:r>
          </a:p>
          <a:p>
            <a:r>
              <a:rPr lang="en-US" dirty="0"/>
              <a:t>Cloud managed</a:t>
            </a:r>
          </a:p>
          <a:p>
            <a:pPr lvl="1"/>
            <a:r>
              <a:rPr lang="en-US" dirty="0"/>
              <a:t>Enables rich management of Azure IoT Edge from Azure provide a complete solution instead of just an SDK</a:t>
            </a:r>
          </a:p>
          <a:p>
            <a:r>
              <a:rPr lang="en-US" dirty="0"/>
              <a:t>Cross-platform</a:t>
            </a:r>
          </a:p>
          <a:p>
            <a:pPr lvl="1"/>
            <a:r>
              <a:rPr lang="en-US" dirty="0"/>
              <a:t>Enables Azure IoT Edge to target the most popular edge operating systems, such as Windows and Linux</a:t>
            </a:r>
          </a:p>
          <a:p>
            <a:r>
              <a:rPr lang="en-US" dirty="0"/>
              <a:t>Portable</a:t>
            </a:r>
          </a:p>
          <a:p>
            <a:pPr lvl="1"/>
            <a:r>
              <a:rPr lang="en-US" dirty="0"/>
              <a:t>Enables Dev/Test of edge workloads in the cloud with later deployment to the edge as part of a continuous integration / continuous deployment pipeline</a:t>
            </a:r>
          </a:p>
          <a:p>
            <a:r>
              <a:rPr lang="en-US" dirty="0"/>
              <a:t>Extensible</a:t>
            </a:r>
          </a:p>
          <a:p>
            <a:pPr lvl="1"/>
            <a:r>
              <a:rPr lang="en-US" dirty="0"/>
              <a:t>Enables seamless deployment of advanced capabilities such as AI from Microsoft, and any third party, today and tomorrow</a:t>
            </a:r>
          </a:p>
          <a:p>
            <a:endParaRPr lang="en-US" sz="1400" dirty="0"/>
          </a:p>
          <a:p>
            <a:pPr marL="0" indent="0">
              <a:buFont typeface="Arial" panose="020B0604020202020204" pitchFamily="34" charset="0"/>
              <a:buNone/>
            </a:pPr>
            <a:r>
              <a:rPr lang="en-US" sz="1400" dirty="0"/>
              <a:t>Simplifies the development process and makes it easy and fast for customers to get started, making digital transformation more accessible to everyone.</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Available along with our existing platform-as-a-service (PaaS) solution, Azure IoT Suite, which enables deep customization and full control. </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1/14/2021 3:51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9531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1/14/2021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7802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1/14/2021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1534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1/14/2021 3:51 PM</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93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4435AF0D-732F-4825-A81C-DA920385EA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0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DBB4822-08FA-4ACE-A0FE-23159A244C4B}"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7241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05F571DD-8ABF-4EB3-95EC-1C7C700791CC}" type="slidenum">
              <a:rPr lang="de-DE" smtClean="0"/>
              <a:t>9</a:t>
            </a:fld>
            <a:endParaRPr lang="de-DE"/>
          </a:p>
        </p:txBody>
      </p:sp>
    </p:spTree>
    <p:extLst>
      <p:ext uri="{BB962C8B-B14F-4D97-AF65-F5344CB8AC3E}">
        <p14:creationId xmlns:p14="http://schemas.microsoft.com/office/powerpoint/2010/main" val="292161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9B6F-BA07-4150-89B8-58F2F7E48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514055-A7BF-4AAE-8C8F-00B79B666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6604FD-3A46-4215-B86E-6B5A3CB0C9DD}"/>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5" name="Footer Placeholder 4">
            <a:extLst>
              <a:ext uri="{FF2B5EF4-FFF2-40B4-BE49-F238E27FC236}">
                <a16:creationId xmlns:a16="http://schemas.microsoft.com/office/drawing/2014/main" id="{A4C70F01-DB1B-460D-95AA-98D579B53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E2EDF-EB9D-46E4-B3C8-D84958785B77}"/>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180069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6DB1-6CA0-4CDB-9B50-350227D0A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BDE9C-A0BE-4855-B0F7-7AF8EDAAA2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02A61-916A-4C77-B99E-6AC27DC1C8AE}"/>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5" name="Footer Placeholder 4">
            <a:extLst>
              <a:ext uri="{FF2B5EF4-FFF2-40B4-BE49-F238E27FC236}">
                <a16:creationId xmlns:a16="http://schemas.microsoft.com/office/drawing/2014/main" id="{E3D5DE02-A50F-42A3-B8E8-E0BBEE69E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EF4B1-6A64-49A4-9928-E03B62501E27}"/>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57621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0E406-5D1B-49A0-A5B4-60C9FDDD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F490F9-6458-401C-BC95-58EA49F6C8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7CC4E-331E-4B2E-9818-C63D424C02F7}"/>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5" name="Footer Placeholder 4">
            <a:extLst>
              <a:ext uri="{FF2B5EF4-FFF2-40B4-BE49-F238E27FC236}">
                <a16:creationId xmlns:a16="http://schemas.microsoft.com/office/drawing/2014/main" id="{2475879B-BF5A-4E3D-BDA6-24963DD1E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B084C-8BAA-49BB-BC2D-EC799F6997A0}"/>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329616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Walkin Ignite">
    <p:bg>
      <p:bgPr>
        <a:solidFill>
          <a:srgbClr val="17161B"/>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3BE9AC3-0D4E-4D6E-86B1-301794A1CF4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 r="-3"/>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B97C472E-9683-4EB9-85E1-971E458BA354}"/>
              </a:ext>
            </a:extLst>
          </p:cNvPr>
          <p:cNvSpPr/>
          <p:nvPr userDrawn="1"/>
        </p:nvSpPr>
        <p:spPr bwMode="auto">
          <a:xfrm>
            <a:off x="448214" y="0"/>
            <a:ext cx="4930336" cy="6858000"/>
          </a:xfrm>
          <a:prstGeom prst="rect">
            <a:avLst/>
          </a:prstGeom>
          <a:solidFill>
            <a:schemeClr val="tx1">
              <a:alpha val="80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endParaRPr lang="en-US" sz="3529">
              <a:solidFill>
                <a:schemeClr val="tx2">
                  <a:lumMod val="25000"/>
                </a:schemeClr>
              </a:solidFill>
              <a:latin typeface="+mn-lt"/>
            </a:endParaRPr>
          </a:p>
          <a:p>
            <a:pPr marL="0" marR="0" lvl="0" indent="0" algn="l" defTabSz="914102" rtl="0" eaLnBrk="1" fontAlgn="base" latinLnBrk="0" hangingPunct="1">
              <a:lnSpc>
                <a:spcPct val="90000"/>
              </a:lnSpc>
              <a:spcBef>
                <a:spcPct val="0"/>
              </a:spcBef>
              <a:spcAft>
                <a:spcPct val="0"/>
              </a:spcAft>
              <a:buClrTx/>
              <a:buSzTx/>
              <a:buFontTx/>
              <a:buNone/>
              <a:tabLst/>
              <a:defRPr/>
            </a:pPr>
            <a:endParaRPr lang="en-US" sz="3529">
              <a:solidFill>
                <a:schemeClr val="tx2">
                  <a:lumMod val="25000"/>
                </a:schemeClr>
              </a:solidFill>
              <a:latin typeface="+mn-lt"/>
            </a:endParaRPr>
          </a:p>
          <a:p>
            <a:pPr marL="0" marR="0" lvl="0" indent="0" algn="l" defTabSz="914102" rtl="0" eaLnBrk="1" fontAlgn="base" latinLnBrk="0" hangingPunct="1">
              <a:lnSpc>
                <a:spcPct val="90000"/>
              </a:lnSpc>
              <a:spcBef>
                <a:spcPct val="0"/>
              </a:spcBef>
              <a:spcAft>
                <a:spcPct val="0"/>
              </a:spcAft>
              <a:buClrTx/>
              <a:buSzTx/>
              <a:buFontTx/>
              <a:buNone/>
              <a:tabLst/>
              <a:defRPr/>
            </a:pPr>
            <a:endParaRPr lang="en-US" sz="3529">
              <a:solidFill>
                <a:schemeClr val="tx2">
                  <a:lumMod val="25000"/>
                </a:schemeClr>
              </a:solidFill>
              <a:latin typeface="+mn-lt"/>
            </a:endParaRPr>
          </a:p>
          <a:p>
            <a:pPr marL="0" marR="0" lvl="0" indent="0" algn="l" defTabSz="914102" rtl="0" eaLnBrk="1" fontAlgn="base" latinLnBrk="0" hangingPunct="1">
              <a:lnSpc>
                <a:spcPct val="90000"/>
              </a:lnSpc>
              <a:spcBef>
                <a:spcPct val="0"/>
              </a:spcBef>
              <a:spcAft>
                <a:spcPct val="0"/>
              </a:spcAft>
              <a:buClrTx/>
              <a:buSzTx/>
              <a:buFontTx/>
              <a:buNone/>
              <a:tabLst/>
              <a:defRPr/>
            </a:pPr>
            <a:endParaRPr lang="en-US" sz="3529">
              <a:solidFill>
                <a:schemeClr val="tx2">
                  <a:lumMod val="25000"/>
                </a:schemeClr>
              </a:solidFill>
              <a:latin typeface="+mn-lt"/>
            </a:endParaRPr>
          </a:p>
        </p:txBody>
      </p:sp>
      <p:grpSp>
        <p:nvGrpSpPr>
          <p:cNvPr id="2" name="Group 1">
            <a:extLst>
              <a:ext uri="{FF2B5EF4-FFF2-40B4-BE49-F238E27FC236}">
                <a16:creationId xmlns:a16="http://schemas.microsoft.com/office/drawing/2014/main" id="{613F3E83-AABB-4D92-877A-6ACB3C2A2235}"/>
              </a:ext>
            </a:extLst>
          </p:cNvPr>
          <p:cNvGrpSpPr/>
          <p:nvPr userDrawn="1"/>
        </p:nvGrpSpPr>
        <p:grpSpPr>
          <a:xfrm>
            <a:off x="5111858" y="-14320"/>
            <a:ext cx="177732" cy="6872320"/>
            <a:chOff x="4976236" y="-14605"/>
            <a:chExt cx="181296" cy="7009130"/>
          </a:xfrm>
        </p:grpSpPr>
        <p:sp>
          <p:nvSpPr>
            <p:cNvPr id="31" name="Rectangle 30">
              <a:extLst>
                <a:ext uri="{FF2B5EF4-FFF2-40B4-BE49-F238E27FC236}">
                  <a16:creationId xmlns:a16="http://schemas.microsoft.com/office/drawing/2014/main" id="{CDA6A6B9-061C-4754-B0F7-BF121FFF93D3}"/>
                </a:ext>
              </a:extLst>
            </p:cNvPr>
            <p:cNvSpPr/>
            <p:nvPr userDrawn="1"/>
          </p:nvSpPr>
          <p:spPr bwMode="auto">
            <a:xfrm rot="5400000">
              <a:off x="4976236" y="6813231"/>
              <a:ext cx="181294" cy="18129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2" name="Rectangle 31">
              <a:extLst>
                <a:ext uri="{FF2B5EF4-FFF2-40B4-BE49-F238E27FC236}">
                  <a16:creationId xmlns:a16="http://schemas.microsoft.com/office/drawing/2014/main" id="{1ADDAB0D-A2F2-45D0-AA67-74847C7A15F3}"/>
                </a:ext>
              </a:extLst>
            </p:cNvPr>
            <p:cNvSpPr/>
            <p:nvPr userDrawn="1"/>
          </p:nvSpPr>
          <p:spPr bwMode="auto">
            <a:xfrm rot="5400000">
              <a:off x="4976236" y="6631937"/>
              <a:ext cx="181294" cy="181294"/>
            </a:xfrm>
            <a:prstGeom prst="rect">
              <a:avLst/>
            </a:prstGeom>
            <a:solidFill>
              <a:srgbClr val="EF4432"/>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33" name="Rectangle 32">
              <a:extLst>
                <a:ext uri="{FF2B5EF4-FFF2-40B4-BE49-F238E27FC236}">
                  <a16:creationId xmlns:a16="http://schemas.microsoft.com/office/drawing/2014/main" id="{600C5158-13F1-4BE2-92F3-AE1F88C84F1D}"/>
                </a:ext>
              </a:extLst>
            </p:cNvPr>
            <p:cNvSpPr/>
            <p:nvPr userDrawn="1"/>
          </p:nvSpPr>
          <p:spPr bwMode="auto">
            <a:xfrm rot="5400000">
              <a:off x="4976236" y="6450642"/>
              <a:ext cx="181294" cy="181294"/>
            </a:xfrm>
            <a:prstGeom prst="rect">
              <a:avLst/>
            </a:prstGeom>
            <a:solidFill>
              <a:srgbClr val="F8991D"/>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34" name="Rectangle 33">
              <a:extLst>
                <a:ext uri="{FF2B5EF4-FFF2-40B4-BE49-F238E27FC236}">
                  <a16:creationId xmlns:a16="http://schemas.microsoft.com/office/drawing/2014/main" id="{273DA3A1-4640-4574-8A03-7A2D9423328A}"/>
                </a:ext>
              </a:extLst>
            </p:cNvPr>
            <p:cNvSpPr/>
            <p:nvPr userDrawn="1"/>
          </p:nvSpPr>
          <p:spPr bwMode="auto">
            <a:xfrm rot="5400000">
              <a:off x="4976236" y="6269347"/>
              <a:ext cx="181294" cy="18129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35" name="Rectangle 34">
              <a:extLst>
                <a:ext uri="{FF2B5EF4-FFF2-40B4-BE49-F238E27FC236}">
                  <a16:creationId xmlns:a16="http://schemas.microsoft.com/office/drawing/2014/main" id="{8931D653-1B77-4716-B122-4FC5BB8A67FE}"/>
                </a:ext>
              </a:extLst>
            </p:cNvPr>
            <p:cNvSpPr/>
            <p:nvPr userDrawn="1"/>
          </p:nvSpPr>
          <p:spPr bwMode="auto">
            <a:xfrm rot="5400000">
              <a:off x="4976236" y="6088053"/>
              <a:ext cx="181294" cy="181294"/>
            </a:xfrm>
            <a:prstGeom prst="rect">
              <a:avLst/>
            </a:prstGeom>
            <a:solidFill>
              <a:srgbClr val="F8991D"/>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36" name="Rectangle 35">
              <a:extLst>
                <a:ext uri="{FF2B5EF4-FFF2-40B4-BE49-F238E27FC236}">
                  <a16:creationId xmlns:a16="http://schemas.microsoft.com/office/drawing/2014/main" id="{A900EA13-294E-4D25-AF1B-CA3F60610064}"/>
                </a:ext>
              </a:extLst>
            </p:cNvPr>
            <p:cNvSpPr/>
            <p:nvPr userDrawn="1"/>
          </p:nvSpPr>
          <p:spPr bwMode="auto">
            <a:xfrm rot="5400000">
              <a:off x="4976236" y="5906759"/>
              <a:ext cx="181294" cy="181294"/>
            </a:xfrm>
            <a:prstGeom prst="rect">
              <a:avLst/>
            </a:prstGeom>
            <a:solidFill>
              <a:srgbClr val="FFD800"/>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37" name="Rectangle 36">
              <a:extLst>
                <a:ext uri="{FF2B5EF4-FFF2-40B4-BE49-F238E27FC236}">
                  <a16:creationId xmlns:a16="http://schemas.microsoft.com/office/drawing/2014/main" id="{49021344-FBDF-4045-AD96-6A327425A827}"/>
                </a:ext>
              </a:extLst>
            </p:cNvPr>
            <p:cNvSpPr/>
            <p:nvPr userDrawn="1"/>
          </p:nvSpPr>
          <p:spPr bwMode="auto">
            <a:xfrm rot="5400000">
              <a:off x="4976236" y="5549192"/>
              <a:ext cx="181294" cy="181294"/>
            </a:xfrm>
            <a:prstGeom prst="rect">
              <a:avLst/>
            </a:prstGeom>
            <a:solidFill>
              <a:srgbClr val="FFD800"/>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38" name="Rectangle 37">
              <a:extLst>
                <a:ext uri="{FF2B5EF4-FFF2-40B4-BE49-F238E27FC236}">
                  <a16:creationId xmlns:a16="http://schemas.microsoft.com/office/drawing/2014/main" id="{4D53F1D7-D0E0-4D67-8975-0603F77CECAA}"/>
                </a:ext>
              </a:extLst>
            </p:cNvPr>
            <p:cNvSpPr/>
            <p:nvPr userDrawn="1"/>
          </p:nvSpPr>
          <p:spPr bwMode="auto">
            <a:xfrm rot="5400000">
              <a:off x="4976236" y="5186604"/>
              <a:ext cx="181294" cy="181294"/>
            </a:xfrm>
            <a:prstGeom prst="rect">
              <a:avLst/>
            </a:prstGeom>
            <a:solidFill>
              <a:srgbClr val="FFF266"/>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39" name="Rectangle 38">
              <a:extLst>
                <a:ext uri="{FF2B5EF4-FFF2-40B4-BE49-F238E27FC236}">
                  <a16:creationId xmlns:a16="http://schemas.microsoft.com/office/drawing/2014/main" id="{A58BF75C-CFA4-4D56-9F75-C0C94584E514}"/>
                </a:ext>
              </a:extLst>
            </p:cNvPr>
            <p:cNvSpPr/>
            <p:nvPr userDrawn="1"/>
          </p:nvSpPr>
          <p:spPr bwMode="auto">
            <a:xfrm rot="5400000">
              <a:off x="4976236" y="4642721"/>
              <a:ext cx="181294" cy="181294"/>
            </a:xfrm>
            <a:prstGeom prst="rect">
              <a:avLst/>
            </a:prstGeom>
            <a:solidFill>
              <a:srgbClr val="0089CF"/>
            </a:solidFill>
            <a:ln w="9525" cap="flat">
              <a:noFill/>
              <a:prstDash val="solid"/>
              <a:miter/>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0" name="Rectangle 39">
              <a:extLst>
                <a:ext uri="{FF2B5EF4-FFF2-40B4-BE49-F238E27FC236}">
                  <a16:creationId xmlns:a16="http://schemas.microsoft.com/office/drawing/2014/main" id="{DC0DC68F-50A2-4F56-872A-491B467AF0F2}"/>
                </a:ext>
              </a:extLst>
            </p:cNvPr>
            <p:cNvSpPr/>
            <p:nvPr userDrawn="1"/>
          </p:nvSpPr>
          <p:spPr bwMode="auto">
            <a:xfrm rot="5400000">
              <a:off x="4976236" y="4461426"/>
              <a:ext cx="181294" cy="181294"/>
            </a:xfrm>
            <a:prstGeom prst="rect">
              <a:avLst/>
            </a:prstGeom>
            <a:solidFill>
              <a:srgbClr val="CDCECC"/>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grpSp>
          <p:nvGrpSpPr>
            <p:cNvPr id="41" name="Group 40">
              <a:extLst>
                <a:ext uri="{FF2B5EF4-FFF2-40B4-BE49-F238E27FC236}">
                  <a16:creationId xmlns:a16="http://schemas.microsoft.com/office/drawing/2014/main" id="{E449503C-9DBF-449F-AE86-FF3D6B647638}"/>
                </a:ext>
              </a:extLst>
            </p:cNvPr>
            <p:cNvGrpSpPr/>
            <p:nvPr userDrawn="1"/>
          </p:nvGrpSpPr>
          <p:grpSpPr>
            <a:xfrm rot="5400000">
              <a:off x="4704296" y="257337"/>
              <a:ext cx="725177" cy="181294"/>
              <a:chOff x="1" y="930369"/>
              <a:chExt cx="1105464" cy="276366"/>
            </a:xfrm>
          </p:grpSpPr>
          <p:sp>
            <p:nvSpPr>
              <p:cNvPr id="42" name="Rectangle 41">
                <a:extLst>
                  <a:ext uri="{FF2B5EF4-FFF2-40B4-BE49-F238E27FC236}">
                    <a16:creationId xmlns:a16="http://schemas.microsoft.com/office/drawing/2014/main" id="{2E47B48A-1FE3-446E-96E3-96C266DE494F}"/>
                  </a:ext>
                </a:extLst>
              </p:cNvPr>
              <p:cNvSpPr/>
              <p:nvPr/>
            </p:nvSpPr>
            <p:spPr bwMode="auto">
              <a:xfrm>
                <a:off x="829099" y="930369"/>
                <a:ext cx="276366" cy="276366"/>
              </a:xfrm>
              <a:prstGeom prst="rect">
                <a:avLst/>
              </a:prstGeom>
              <a:solidFill>
                <a:srgbClr val="B7B7B6"/>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43" name="Rectangle 42">
                <a:extLst>
                  <a:ext uri="{FF2B5EF4-FFF2-40B4-BE49-F238E27FC236}">
                    <a16:creationId xmlns:a16="http://schemas.microsoft.com/office/drawing/2014/main" id="{DDD05129-A212-46B7-B80C-03B4A85774F5}"/>
                  </a:ext>
                </a:extLst>
              </p:cNvPr>
              <p:cNvSpPr/>
              <p:nvPr/>
            </p:nvSpPr>
            <p:spPr bwMode="auto">
              <a:xfrm>
                <a:off x="552733" y="930369"/>
                <a:ext cx="276366" cy="276366"/>
              </a:xfrm>
              <a:prstGeom prst="rect">
                <a:avLst/>
              </a:prstGeom>
              <a:solidFill>
                <a:srgbClr val="0060A7"/>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44" name="Rectangle 43">
                <a:extLst>
                  <a:ext uri="{FF2B5EF4-FFF2-40B4-BE49-F238E27FC236}">
                    <a16:creationId xmlns:a16="http://schemas.microsoft.com/office/drawing/2014/main" id="{26DA1EF7-D9A1-415B-98E2-076E315FD291}"/>
                  </a:ext>
                </a:extLst>
              </p:cNvPr>
              <p:cNvSpPr/>
              <p:nvPr/>
            </p:nvSpPr>
            <p:spPr bwMode="auto">
              <a:xfrm>
                <a:off x="1" y="930369"/>
                <a:ext cx="276366" cy="276366"/>
              </a:xfrm>
              <a:prstGeom prst="rect">
                <a:avLst/>
              </a:prstGeom>
              <a:solidFill>
                <a:srgbClr val="0089CF"/>
              </a:solidFill>
              <a:ln w="9525" cap="flat">
                <a:noFill/>
                <a:prstDash val="solid"/>
                <a:miter/>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45" name="Rectangle 44">
              <a:extLst>
                <a:ext uri="{FF2B5EF4-FFF2-40B4-BE49-F238E27FC236}">
                  <a16:creationId xmlns:a16="http://schemas.microsoft.com/office/drawing/2014/main" id="{B405517E-1EAD-4F67-B1A1-9377A7530A65}"/>
                </a:ext>
              </a:extLst>
            </p:cNvPr>
            <p:cNvSpPr/>
            <p:nvPr userDrawn="1"/>
          </p:nvSpPr>
          <p:spPr bwMode="auto">
            <a:xfrm rot="5400000">
              <a:off x="4976236" y="1397102"/>
              <a:ext cx="181294" cy="181294"/>
            </a:xfrm>
            <a:prstGeom prst="rect">
              <a:avLst/>
            </a:prstGeom>
            <a:solidFill>
              <a:srgbClr val="CDCECC"/>
            </a:solidFill>
            <a:ln w="9525" cap="flat">
              <a:noFill/>
              <a:prstDash val="solid"/>
              <a:miter/>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grpSp>
      <p:pic>
        <p:nvPicPr>
          <p:cNvPr id="46" name="Picture 45">
            <a:extLst>
              <a:ext uri="{FF2B5EF4-FFF2-40B4-BE49-F238E27FC236}">
                <a16:creationId xmlns:a16="http://schemas.microsoft.com/office/drawing/2014/main" id="{3B50BD10-F876-46E9-BCE1-600A33CC2C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913852" y="439715"/>
            <a:ext cx="1423303" cy="304936"/>
          </a:xfrm>
          <a:prstGeom prst="rect">
            <a:avLst/>
          </a:prstGeom>
        </p:spPr>
      </p:pic>
    </p:spTree>
    <p:extLst>
      <p:ext uri="{BB962C8B-B14F-4D97-AF65-F5344CB8AC3E}">
        <p14:creationId xmlns:p14="http://schemas.microsoft.com/office/powerpoint/2010/main" val="21141560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INGS - Manage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FA688A-561C-4456-9598-B7E7878A128F}"/>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126519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69"/>
            <a:ext cx="11018520" cy="2031912"/>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40806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269241" y="289512"/>
            <a:ext cx="7171397" cy="899665"/>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269304" y="1860035"/>
            <a:ext cx="6723122" cy="1484252"/>
          </a:xfrm>
        </p:spPr>
        <p:txBody>
          <a:bodyPr/>
          <a:lstStyle>
            <a:lvl1pPr>
              <a:defRPr lang="en-US" sz="3528" kern="1200" spc="0" baseline="0" dirty="0" smtClean="0">
                <a:solidFill>
                  <a:schemeClr val="tx1"/>
                </a:solidFill>
                <a:latin typeface="+mj-lt"/>
                <a:ea typeface="+mn-ea"/>
                <a:cs typeface="+mn-cs"/>
              </a:defRPr>
            </a:lvl1pPr>
          </a:lstStyle>
          <a:p>
            <a:pPr marL="224054" marR="0" lvl="0" indent="-224054" algn="l" defTabSz="914192" rtl="0" eaLnBrk="1" fontAlgn="auto" latinLnBrk="0" hangingPunct="1">
              <a:lnSpc>
                <a:spcPct val="90000"/>
              </a:lnSpc>
              <a:spcBef>
                <a:spcPct val="20000"/>
              </a:spcBef>
              <a:spcAft>
                <a:spcPts val="0"/>
              </a:spcAft>
              <a:buClrTx/>
              <a:buSzPct val="90000"/>
              <a:tabLst/>
            </a:pPr>
            <a:r>
              <a:rPr lang="en-US"/>
              <a:t>Edit Master text styles</a:t>
            </a:r>
          </a:p>
          <a:p>
            <a:pPr marL="224054" marR="0" lvl="1" indent="-224054" algn="l" defTabSz="914192" rtl="0" eaLnBrk="1" fontAlgn="auto" latinLnBrk="0" hangingPunct="1">
              <a:lnSpc>
                <a:spcPct val="90000"/>
              </a:lnSpc>
              <a:spcBef>
                <a:spcPct val="20000"/>
              </a:spcBef>
              <a:spcAft>
                <a:spcPts val="0"/>
              </a:spcAft>
              <a:buClrTx/>
              <a:buSzPct val="90000"/>
              <a:tabLst/>
            </a:pPr>
            <a:r>
              <a:rPr lang="en-US"/>
              <a:t>Second level</a:t>
            </a:r>
          </a:p>
          <a:p>
            <a:pPr marL="224054" marR="0" lvl="2" indent="-224054" algn="l" defTabSz="914192" rtl="0" eaLnBrk="1" fontAlgn="auto" latinLnBrk="0" hangingPunct="1">
              <a:lnSpc>
                <a:spcPct val="90000"/>
              </a:lnSpc>
              <a:spcBef>
                <a:spcPct val="20000"/>
              </a:spcBef>
              <a:spcAft>
                <a:spcPts val="0"/>
              </a:spcAft>
              <a:buClrTx/>
              <a:buSzPct val="90000"/>
              <a:tabLst/>
            </a:pPr>
            <a:r>
              <a:rPr lang="en-US"/>
              <a:t>Third level</a:t>
            </a:r>
          </a:p>
          <a:p>
            <a:pPr marL="224054" marR="0" lvl="3" indent="-224054" algn="l" defTabSz="914192" rtl="0" eaLnBrk="1" fontAlgn="auto" latinLnBrk="0" hangingPunct="1">
              <a:lnSpc>
                <a:spcPct val="90000"/>
              </a:lnSpc>
              <a:spcBef>
                <a:spcPct val="20000"/>
              </a:spcBef>
              <a:spcAft>
                <a:spcPts val="0"/>
              </a:spcAft>
              <a:buClrTx/>
              <a:buSzPct val="90000"/>
              <a:tabLst/>
            </a:pPr>
            <a:r>
              <a:rPr lang="en-US"/>
              <a:t>Fourth level</a:t>
            </a:r>
          </a:p>
          <a:p>
            <a:pPr marL="224054" marR="0" lvl="4" indent="-224054" algn="l" defTabSz="914192" rtl="0" eaLnBrk="1" fontAlgn="auto" latinLnBrk="0" hangingPunct="1">
              <a:lnSpc>
                <a:spcPct val="90000"/>
              </a:lnSpc>
              <a:spcBef>
                <a:spcPct val="20000"/>
              </a:spcBef>
              <a:spcAft>
                <a:spcPts val="0"/>
              </a:spcAft>
              <a:buClrTx/>
              <a:buSzPct val="90000"/>
              <a:tabLst/>
            </a:pPr>
            <a:r>
              <a:rPr lang="en-US"/>
              <a:t>Fifth level</a:t>
            </a:r>
          </a:p>
        </p:txBody>
      </p:sp>
    </p:spTree>
    <p:extLst>
      <p:ext uri="{BB962C8B-B14F-4D97-AF65-F5344CB8AC3E}">
        <p14:creationId xmlns:p14="http://schemas.microsoft.com/office/powerpoint/2010/main" val="181518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1" y="1189179"/>
            <a:ext cx="11653523" cy="1777731"/>
          </a:xfrm>
        </p:spPr>
        <p:txBody>
          <a:bodyPr/>
          <a:lstStyle>
            <a:lvl1pPr marL="0" indent="0">
              <a:buNone/>
              <a:defRPr sz="3919">
                <a:gradFill>
                  <a:gsLst>
                    <a:gs pos="1250">
                      <a:schemeClr val="tx2"/>
                    </a:gs>
                    <a:gs pos="99000">
                      <a:schemeClr val="tx2"/>
                    </a:gs>
                  </a:gsLst>
                  <a:lin ang="5400000" scaled="0"/>
                </a:gra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1893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4" y="2980724"/>
            <a:ext cx="7171401" cy="896552"/>
          </a:xfrm>
        </p:spPr>
        <p:txBody>
          <a:bodyPr vert="horz" wrap="square" lIns="182880" tIns="146304" rIns="182880" bIns="146304" rtlCol="0" anchor="ctr">
            <a:noAutofit/>
          </a:bodyPr>
          <a:lstStyle>
            <a:lvl1pPr marL="0" indent="0">
              <a:buFont typeface="Arial" panose="020B0604020202020204" pitchFamily="34" charset="0"/>
              <a:buNone/>
              <a:defRPr lang="en-US" sz="3529" kern="1200" dirty="0" smtClean="0">
                <a:gradFill>
                  <a:gsLst>
                    <a:gs pos="1299">
                      <a:schemeClr val="tx1"/>
                    </a:gs>
                    <a:gs pos="100000">
                      <a:schemeClr val="tx1"/>
                    </a:gs>
                  </a:gsLst>
                  <a:lin ang="5400000" scaled="0"/>
                </a:gradFill>
                <a:latin typeface="+mj-lt"/>
                <a:ea typeface="+mn-ea"/>
                <a:cs typeface="+mn-cs"/>
              </a:defRPr>
            </a:lvl1pPr>
          </a:lstStyle>
          <a:p>
            <a:pPr marL="0" lvl="0" indent="0" algn="l" defTabSz="896157" rtl="0" eaLnBrk="1" latinLnBrk="0" hangingPunct="1">
              <a:spcBef>
                <a:spcPct val="20000"/>
              </a:spcBef>
            </a:pPr>
            <a:r>
              <a:rPr lang="en-US"/>
              <a:t>Click to edit Master text styles</a:t>
            </a:r>
          </a:p>
        </p:txBody>
      </p:sp>
      <p:sp>
        <p:nvSpPr>
          <p:cNvPr id="7" name="Picture Placeholder 12"/>
          <p:cNvSpPr>
            <a:spLocks noGrp="1"/>
          </p:cNvSpPr>
          <p:nvPr>
            <p:ph type="pic" sz="quarter" idx="16"/>
          </p:nvPr>
        </p:nvSpPr>
        <p:spPr>
          <a:xfrm>
            <a:off x="269239" y="1505896"/>
            <a:ext cx="3854627" cy="384620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a:t>Click to edit Master title style</a:t>
            </a:r>
            <a:endParaRPr lang="en-US" dirty="0"/>
          </a:p>
        </p:txBody>
      </p:sp>
    </p:spTree>
    <p:extLst>
      <p:ext uri="{BB962C8B-B14F-4D97-AF65-F5344CB8AC3E}">
        <p14:creationId xmlns:p14="http://schemas.microsoft.com/office/powerpoint/2010/main" val="1369595136"/>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17113" y="1635896"/>
            <a:ext cx="8605649" cy="4931036"/>
          </a:xfrm>
        </p:spPr>
        <p:txBody>
          <a:bodyPr wrap="square">
            <a:noAutofit/>
          </a:bodyPr>
          <a:lstStyle>
            <a:lvl3pPr>
              <a:defRPr sz="2353"/>
            </a:lvl3pPr>
            <a:lvl4pPr>
              <a:defRPr sz="1961"/>
            </a:lvl4pPr>
            <a:lvl5pPr>
              <a:defRPr sz="19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77582" y="1635896"/>
            <a:ext cx="2689274" cy="4931036"/>
          </a:xfrm>
        </p:spPr>
        <p:txBody>
          <a:bodyPr>
            <a:noAutofit/>
          </a:bodyPr>
          <a:lstStyle>
            <a:lvl1pPr marL="0" indent="0">
              <a:buNone/>
              <a:defRPr kumimoji="0" lang="en-US" sz="2353"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896157" rtl="0" eaLnBrk="1" fontAlgn="auto" latinLnBrk="0" hangingPunct="1">
              <a:lnSpc>
                <a:spcPct val="100000"/>
              </a:lnSpc>
              <a:spcBef>
                <a:spcPct val="0"/>
              </a:spcBef>
              <a:spcAft>
                <a:spcPts val="0"/>
              </a:spcAft>
              <a:buClrTx/>
              <a:buSzTx/>
              <a:tabLst/>
              <a:defRPr/>
            </a:pPr>
            <a:r>
              <a:rPr lang="en-US" dirty="0"/>
              <a:t>Click to edit Master text styles</a:t>
            </a:r>
          </a:p>
        </p:txBody>
      </p:sp>
    </p:spTree>
    <p:extLst>
      <p:ext uri="{BB962C8B-B14F-4D97-AF65-F5344CB8AC3E}">
        <p14:creationId xmlns:p14="http://schemas.microsoft.com/office/powerpoint/2010/main" val="20508546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303A-8F00-4FAD-A724-E5B02365A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F6F0C7-C183-406A-93A9-CBE74AA543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9B793-F929-448D-BD0C-D19F73679FAD}"/>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5" name="Footer Placeholder 4">
            <a:extLst>
              <a:ext uri="{FF2B5EF4-FFF2-40B4-BE49-F238E27FC236}">
                <a16:creationId xmlns:a16="http://schemas.microsoft.com/office/drawing/2014/main" id="{EB65CB27-9CAA-449D-BD36-9B1B6631F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03455-8B45-48D7-BBD7-AA8CEFD02513}"/>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230123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C8DF-64CA-4BE1-8496-6ECF085B7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A5387F-A2EE-4558-8881-68CB924C0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077AD-02F6-47D6-B62F-0EDA9B7FDD56}"/>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5" name="Footer Placeholder 4">
            <a:extLst>
              <a:ext uri="{FF2B5EF4-FFF2-40B4-BE49-F238E27FC236}">
                <a16:creationId xmlns:a16="http://schemas.microsoft.com/office/drawing/2014/main" id="{62433A42-3EF5-46B5-BCBC-1371B367F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0464E-88A9-42C4-A488-F8F0355E7934}"/>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74215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C9FB-9DC2-44D6-91BB-0BD43979B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C147B-81CB-49F2-B3D9-090029902E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C80A9-14E0-46AC-A755-55A0F550C0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4F3B2A-E36A-4AF0-9295-E0513B4723A8}"/>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6" name="Footer Placeholder 5">
            <a:extLst>
              <a:ext uri="{FF2B5EF4-FFF2-40B4-BE49-F238E27FC236}">
                <a16:creationId xmlns:a16="http://schemas.microsoft.com/office/drawing/2014/main" id="{B5D78B27-A686-41CA-AEFE-23910B60F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56B20-BB5A-4FDD-9C2C-3CB369940DF8}"/>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37502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C142-DF4C-40CA-BAE7-F8B33B7BE1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141E4-3B06-45FD-9290-29AF4BE034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B6F03-7211-4BD8-893D-44D722D225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8BA532-0A23-4808-B9F0-A54CFCCBC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F86A35-2E42-4364-A8FF-AD1ADA7E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C0D319-F60C-4356-AA20-E007AA393805}"/>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8" name="Footer Placeholder 7">
            <a:extLst>
              <a:ext uri="{FF2B5EF4-FFF2-40B4-BE49-F238E27FC236}">
                <a16:creationId xmlns:a16="http://schemas.microsoft.com/office/drawing/2014/main" id="{5C4B59CC-06D9-4695-A5F5-8CEF8C6DF1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C479CC-79AE-41FB-8AAF-AC146CA21102}"/>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356078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E412-DB85-4DA4-B00A-939666289F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6B065F-7D4D-4883-8453-11D693BB20ED}"/>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4" name="Footer Placeholder 3">
            <a:extLst>
              <a:ext uri="{FF2B5EF4-FFF2-40B4-BE49-F238E27FC236}">
                <a16:creationId xmlns:a16="http://schemas.microsoft.com/office/drawing/2014/main" id="{0C2B37E9-B66E-4108-B6D0-62080CA5A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62D97-CAD0-4915-BF12-2C92CF87B8E4}"/>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150627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FA386-9850-4143-BE97-9C4628980D86}"/>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3" name="Footer Placeholder 2">
            <a:extLst>
              <a:ext uri="{FF2B5EF4-FFF2-40B4-BE49-F238E27FC236}">
                <a16:creationId xmlns:a16="http://schemas.microsoft.com/office/drawing/2014/main" id="{66E8AF20-7097-44F2-94F5-775B72BDEA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F8B5E-A4FA-4B07-8416-4AA93A4D9262}"/>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255454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51D7-8FBC-44A9-A448-D17574D16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5ED6F-196B-4C6F-AA1E-160E11169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415B51-FFAB-4A72-BABA-233F9A1AE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9D1AE-087B-461D-8D47-3CF0B92868AC}"/>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6" name="Footer Placeholder 5">
            <a:extLst>
              <a:ext uri="{FF2B5EF4-FFF2-40B4-BE49-F238E27FC236}">
                <a16:creationId xmlns:a16="http://schemas.microsoft.com/office/drawing/2014/main" id="{1D6DB9E6-8A45-4DFA-BA87-2D9EB096D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D3C2F-C195-4C64-8054-039B98B05BD4}"/>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115646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324D-DFF8-40B2-B800-443CDFA49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498D68-14B1-4E81-A468-3210C8F7C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BA52A-83D1-4313-9CC1-56A304806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4AA73-A2E1-44E3-A484-13E403D7CF15}"/>
              </a:ext>
            </a:extLst>
          </p:cNvPr>
          <p:cNvSpPr>
            <a:spLocks noGrp="1"/>
          </p:cNvSpPr>
          <p:nvPr>
            <p:ph type="dt" sz="half" idx="10"/>
          </p:nvPr>
        </p:nvSpPr>
        <p:spPr/>
        <p:txBody>
          <a:bodyPr/>
          <a:lstStyle/>
          <a:p>
            <a:fld id="{E7029DDD-E350-4BDE-A3A6-5177247AACD1}" type="datetimeFigureOut">
              <a:rPr lang="en-US" smtClean="0"/>
              <a:t>1/14/2021</a:t>
            </a:fld>
            <a:endParaRPr lang="en-US"/>
          </a:p>
        </p:txBody>
      </p:sp>
      <p:sp>
        <p:nvSpPr>
          <p:cNvPr id="6" name="Footer Placeholder 5">
            <a:extLst>
              <a:ext uri="{FF2B5EF4-FFF2-40B4-BE49-F238E27FC236}">
                <a16:creationId xmlns:a16="http://schemas.microsoft.com/office/drawing/2014/main" id="{0D3E980B-2CB1-4102-934B-F9A44779D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0E9BC-3265-43DD-90BA-7037E3F50FD9}"/>
              </a:ext>
            </a:extLst>
          </p:cNvPr>
          <p:cNvSpPr>
            <a:spLocks noGrp="1"/>
          </p:cNvSpPr>
          <p:nvPr>
            <p:ph type="sldNum" sz="quarter" idx="12"/>
          </p:nvPr>
        </p:nvSpPr>
        <p:spPr/>
        <p:txBody>
          <a:bodyPr/>
          <a:lstStyle/>
          <a:p>
            <a:fld id="{F81CC983-462B-4070-ACB7-655114D2DF08}" type="slidenum">
              <a:rPr lang="en-US" smtClean="0"/>
              <a:t>‹#›</a:t>
            </a:fld>
            <a:endParaRPr lang="en-US"/>
          </a:p>
        </p:txBody>
      </p:sp>
    </p:spTree>
    <p:extLst>
      <p:ext uri="{BB962C8B-B14F-4D97-AF65-F5344CB8AC3E}">
        <p14:creationId xmlns:p14="http://schemas.microsoft.com/office/powerpoint/2010/main" val="6867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3C0257-0C98-47FB-88CB-FEABD9F80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0A054-C189-4202-9C24-039E64F3B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4EBAF-E7B2-4749-99F9-23413C6EF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29DDD-E350-4BDE-A3A6-5177247AACD1}" type="datetimeFigureOut">
              <a:rPr lang="en-US" smtClean="0"/>
              <a:t>1/14/2021</a:t>
            </a:fld>
            <a:endParaRPr lang="en-US"/>
          </a:p>
        </p:txBody>
      </p:sp>
      <p:sp>
        <p:nvSpPr>
          <p:cNvPr id="5" name="Footer Placeholder 4">
            <a:extLst>
              <a:ext uri="{FF2B5EF4-FFF2-40B4-BE49-F238E27FC236}">
                <a16:creationId xmlns:a16="http://schemas.microsoft.com/office/drawing/2014/main" id="{7DFCA9EE-9860-40E6-A576-E3875E68F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0A8F79-DA83-4762-A336-465931EF9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CC983-462B-4070-ACB7-655114D2DF08}" type="slidenum">
              <a:rPr lang="en-US" smtClean="0"/>
              <a:t>‹#›</a:t>
            </a:fld>
            <a:endParaRPr lang="en-US"/>
          </a:p>
        </p:txBody>
      </p:sp>
    </p:spTree>
    <p:extLst>
      <p:ext uri="{BB962C8B-B14F-4D97-AF65-F5344CB8AC3E}">
        <p14:creationId xmlns:p14="http://schemas.microsoft.com/office/powerpoint/2010/main" val="1049590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31.sv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29.svg"/><Relationship Id="rId11" Type="http://schemas.openxmlformats.org/officeDocument/2006/relationships/image" Target="../media/image36.png"/><Relationship Id="rId5" Type="http://schemas.openxmlformats.org/officeDocument/2006/relationships/image" Target="../media/image28.png"/><Relationship Id="rId10" Type="http://schemas.openxmlformats.org/officeDocument/2006/relationships/image" Target="../media/image35.svg"/><Relationship Id="rId4" Type="http://schemas.openxmlformats.org/officeDocument/2006/relationships/image" Target="../media/image27.png"/><Relationship Id="rId9" Type="http://schemas.openxmlformats.org/officeDocument/2006/relationships/image" Target="../media/image34.pn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EF9ED7-81FC-4148-BB9F-E0216F830192}"/>
              </a:ext>
            </a:extLst>
          </p:cNvPr>
          <p:cNvSpPr/>
          <p:nvPr/>
        </p:nvSpPr>
        <p:spPr>
          <a:xfrm>
            <a:off x="448213" y="2568422"/>
            <a:ext cx="4930336" cy="1630896"/>
          </a:xfrm>
          <a:prstGeom prst="rect">
            <a:avLst/>
          </a:prstGeom>
        </p:spPr>
        <p:txBody>
          <a:bodyPr wrap="square" anchor="ctr">
            <a:spAutoFit/>
          </a:bodyPr>
          <a:lstStyle/>
          <a:p>
            <a:pPr defTabSz="914314"/>
            <a:r>
              <a:rPr lang="en-US" sz="4705" dirty="0">
                <a:solidFill>
                  <a:srgbClr val="EAEAEA">
                    <a:lumMod val="25000"/>
                  </a:srgbClr>
                </a:solidFill>
                <a:latin typeface="Segoe UI Semibold" panose="020B0702040204020203" pitchFamily="34" charset="0"/>
                <a:cs typeface="Segoe UI Semibold" panose="020B0702040204020203" pitchFamily="34" charset="0"/>
              </a:rPr>
              <a:t>Azure IoT Edge</a:t>
            </a:r>
            <a:endParaRPr lang="en-US" sz="1372" dirty="0">
              <a:solidFill>
                <a:srgbClr val="EAEAEA">
                  <a:lumMod val="25000"/>
                </a:srgbClr>
              </a:solidFill>
              <a:latin typeface="Segoe UI Semibold" panose="020B0702040204020203" pitchFamily="34" charset="0"/>
              <a:cs typeface="Segoe UI Semibold" panose="020B0702040204020203" pitchFamily="34" charset="0"/>
            </a:endParaRPr>
          </a:p>
          <a:p>
            <a:pPr defTabSz="914314"/>
            <a:endParaRPr lang="en-US" sz="980" dirty="0">
              <a:solidFill>
                <a:srgbClr val="EAEAEA">
                  <a:lumMod val="25000"/>
                </a:srgbClr>
              </a:solidFill>
              <a:latin typeface="Segoe UI Semilight"/>
            </a:endParaRPr>
          </a:p>
          <a:p>
            <a:pPr defTabSz="914314"/>
            <a:endParaRPr lang="en-US" sz="4313" dirty="0">
              <a:solidFill>
                <a:srgbClr val="EAEAEA">
                  <a:lumMod val="25000"/>
                </a:srgbClr>
              </a:solidFill>
              <a:latin typeface="Segoe UI Semilight"/>
            </a:endParaRPr>
          </a:p>
        </p:txBody>
      </p:sp>
    </p:spTree>
    <p:extLst>
      <p:ext uri="{BB962C8B-B14F-4D97-AF65-F5344CB8AC3E}">
        <p14:creationId xmlns:p14="http://schemas.microsoft.com/office/powerpoint/2010/main" val="12515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659" y="2157324"/>
            <a:ext cx="10910178" cy="3693319"/>
          </a:xfrm>
          <a:prstGeom prst="rect">
            <a:avLst/>
          </a:prstGeom>
          <a:noFill/>
        </p:spPr>
        <p:txBody>
          <a:bodyPr wrap="square" rtlCol="0">
            <a:spAutoFit/>
          </a:bodyPr>
          <a:lstStyle/>
          <a:p>
            <a:pPr marL="285750" indent="-285750">
              <a:buFont typeface="Arial" panose="020B0604020202020204" pitchFamily="34" charset="0"/>
              <a:buChar char="•"/>
            </a:pPr>
            <a:r>
              <a:rPr lang="en-US" sz="2000"/>
              <a:t>440 members, non-profit, board seats by:</a:t>
            </a:r>
          </a:p>
          <a:p>
            <a:pPr marL="742950" lvl="1" indent="-285750">
              <a:buFont typeface="Arial" panose="020B0604020202020204" pitchFamily="34" charset="0"/>
              <a:buChar char="•"/>
            </a:pPr>
            <a:r>
              <a:rPr lang="en-US" sz="2000" b="1"/>
              <a:t>Siemens</a:t>
            </a:r>
          </a:p>
          <a:p>
            <a:pPr marL="742950" lvl="1" indent="-285750">
              <a:buFont typeface="Arial" panose="020B0604020202020204" pitchFamily="34" charset="0"/>
              <a:buChar char="•"/>
            </a:pPr>
            <a:r>
              <a:rPr lang="en-US" sz="2000" b="1"/>
              <a:t>Honeywell</a:t>
            </a:r>
          </a:p>
          <a:p>
            <a:pPr marL="742950" lvl="1" indent="-285750">
              <a:buFont typeface="Arial" panose="020B0604020202020204" pitchFamily="34" charset="0"/>
              <a:buChar char="•"/>
            </a:pPr>
            <a:r>
              <a:rPr lang="en-US" sz="2000" b="1"/>
              <a:t>Unified Automation</a:t>
            </a:r>
          </a:p>
          <a:p>
            <a:pPr marL="742950" lvl="1" indent="-285750">
              <a:buFont typeface="Arial" panose="020B0604020202020204" pitchFamily="34" charset="0"/>
              <a:buChar char="•"/>
            </a:pPr>
            <a:r>
              <a:rPr lang="en-US" sz="2000"/>
              <a:t>(Rockwell) – OPCF CEO Tom Burke used to be CTO of Rockwell and they used to be on the board</a:t>
            </a:r>
          </a:p>
          <a:p>
            <a:pPr marL="742950" lvl="1" indent="-285750">
              <a:buFont typeface="Arial" panose="020B0604020202020204" pitchFamily="34" charset="0"/>
              <a:buChar char="•"/>
            </a:pPr>
            <a:r>
              <a:rPr lang="en-US" sz="2000" b="1"/>
              <a:t>SAP</a:t>
            </a:r>
          </a:p>
          <a:p>
            <a:pPr marL="742950" lvl="1" indent="-285750">
              <a:buFont typeface="Arial" panose="020B0604020202020204" pitchFamily="34" charset="0"/>
              <a:buChar char="•"/>
            </a:pPr>
            <a:r>
              <a:rPr lang="en-US" sz="2000" b="1"/>
              <a:t>Beckhoff</a:t>
            </a:r>
          </a:p>
          <a:p>
            <a:pPr marL="742950" lvl="1" indent="-285750">
              <a:buFont typeface="Arial" panose="020B0604020202020204" pitchFamily="34" charset="0"/>
              <a:buChar char="•"/>
            </a:pPr>
            <a:r>
              <a:rPr lang="en-US" sz="2000" b="1"/>
              <a:t>Iconics</a:t>
            </a:r>
          </a:p>
          <a:p>
            <a:pPr marL="742950" lvl="1" indent="-285750">
              <a:buFont typeface="Arial" panose="020B0604020202020204" pitchFamily="34" charset="0"/>
              <a:buChar char="•"/>
            </a:pPr>
            <a:r>
              <a:rPr lang="en-US" sz="2000"/>
              <a:t>(Schneider Electric) – OPCF CTO Jim Luth works for Schneider</a:t>
            </a:r>
          </a:p>
          <a:p>
            <a:pPr marL="742950" lvl="1" indent="-285750">
              <a:buFont typeface="Arial" panose="020B0604020202020204" pitchFamily="34" charset="0"/>
              <a:buChar char="•"/>
            </a:pPr>
            <a:r>
              <a:rPr lang="en-US" sz="2000" b="1"/>
              <a:t>Yokogawa</a:t>
            </a:r>
          </a:p>
          <a:p>
            <a:pPr marL="742950" lvl="1" indent="-285750">
              <a:buFont typeface="Arial" panose="020B0604020202020204" pitchFamily="34" charset="0"/>
              <a:buChar char="•"/>
            </a:pPr>
            <a:r>
              <a:rPr lang="en-US" sz="2000" b="1"/>
              <a:t>Microsoft</a:t>
            </a:r>
            <a:endParaRPr lang="en-US" sz="2000"/>
          </a:p>
          <a:p>
            <a:pPr marL="285750" indent="-285750">
              <a:buFont typeface="Arial" panose="020B0604020202020204" pitchFamily="34" charset="0"/>
              <a:buChar char="•"/>
            </a:pPr>
            <a:endParaRPr lang="en-US" sz="160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11" y="232239"/>
            <a:ext cx="3820671" cy="140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35759" y="679158"/>
            <a:ext cx="7656241" cy="615553"/>
          </a:xfrm>
          <a:prstGeom prst="rect">
            <a:avLst/>
          </a:prstGeom>
        </p:spPr>
        <p:txBody>
          <a:bodyPr wrap="square">
            <a:spAutoFit/>
          </a:bodyPr>
          <a:lstStyle/>
          <a:p>
            <a:r>
              <a:rPr lang="en-US" sz="3400"/>
              <a:t>The Industrial Interoperability Standard™</a:t>
            </a:r>
          </a:p>
        </p:txBody>
      </p:sp>
    </p:spTree>
    <p:extLst>
      <p:ext uri="{BB962C8B-B14F-4D97-AF65-F5344CB8AC3E}">
        <p14:creationId xmlns:p14="http://schemas.microsoft.com/office/powerpoint/2010/main" val="34426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6DA77C-EAC2-48E2-B7F1-A0E648AFC13D}"/>
              </a:ext>
            </a:extLst>
          </p:cNvPr>
          <p:cNvPicPr>
            <a:picLocks noChangeAspect="1"/>
          </p:cNvPicPr>
          <p:nvPr/>
        </p:nvPicPr>
        <p:blipFill>
          <a:blip r:embed="rId2"/>
          <a:stretch>
            <a:fillRect/>
          </a:stretch>
        </p:blipFill>
        <p:spPr>
          <a:xfrm>
            <a:off x="23569" y="0"/>
            <a:ext cx="12144861" cy="6858000"/>
          </a:xfrm>
          <a:prstGeom prst="rect">
            <a:avLst/>
          </a:prstGeom>
        </p:spPr>
      </p:pic>
    </p:spTree>
    <p:extLst>
      <p:ext uri="{BB962C8B-B14F-4D97-AF65-F5344CB8AC3E}">
        <p14:creationId xmlns:p14="http://schemas.microsoft.com/office/powerpoint/2010/main" val="211895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052E1A-2E55-4578-9F84-1CBFF99B54B9}"/>
              </a:ext>
            </a:extLst>
          </p:cNvPr>
          <p:cNvSpPr/>
          <p:nvPr/>
        </p:nvSpPr>
        <p:spPr bwMode="auto">
          <a:xfrm>
            <a:off x="118573" y="4102408"/>
            <a:ext cx="1232162" cy="2134689"/>
          </a:xfrm>
          <a:prstGeom prst="rect">
            <a:avLst/>
          </a:prstGeom>
          <a:solidFill>
            <a:schemeClr val="accent1"/>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OT Network</a:t>
            </a:r>
            <a:endParaRPr lang="en-BE"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5C687C03-EEA7-4E92-B2B4-080761FA3133}"/>
              </a:ext>
            </a:extLst>
          </p:cNvPr>
          <p:cNvSpPr>
            <a:spLocks noGrp="1"/>
          </p:cNvSpPr>
          <p:nvPr>
            <p:ph type="title"/>
          </p:nvPr>
        </p:nvSpPr>
        <p:spPr>
          <a:xfrm>
            <a:off x="269241" y="289957"/>
            <a:ext cx="11655840" cy="553998"/>
          </a:xfrm>
        </p:spPr>
        <p:txBody>
          <a:bodyPr>
            <a:normAutofit fontScale="90000"/>
          </a:bodyPr>
          <a:lstStyle/>
          <a:p>
            <a:r>
              <a:rPr lang="en-US" dirty="0"/>
              <a:t>OT and IT networks segregation</a:t>
            </a:r>
            <a:endParaRPr lang="en-BE" dirty="0"/>
          </a:p>
        </p:txBody>
      </p:sp>
      <p:sp>
        <p:nvSpPr>
          <p:cNvPr id="5" name="Rectangle 4">
            <a:extLst>
              <a:ext uri="{FF2B5EF4-FFF2-40B4-BE49-F238E27FC236}">
                <a16:creationId xmlns:a16="http://schemas.microsoft.com/office/drawing/2014/main" id="{E41B09D4-146D-45EA-9B24-09AD22D3F256}"/>
              </a:ext>
            </a:extLst>
          </p:cNvPr>
          <p:cNvSpPr/>
          <p:nvPr/>
        </p:nvSpPr>
        <p:spPr bwMode="auto">
          <a:xfrm>
            <a:off x="1643232" y="2528197"/>
            <a:ext cx="5585246" cy="3028039"/>
          </a:xfrm>
          <a:prstGeom prst="rect">
            <a:avLst/>
          </a:prstGeom>
          <a:solidFill>
            <a:schemeClr val="tx2">
              <a:lumMod val="40000"/>
              <a:lumOff val="60000"/>
            </a:schemeClr>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IoT Edge Gateway Device</a:t>
            </a:r>
            <a:endParaRPr lang="en-BE"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See the source image">
            <a:extLst>
              <a:ext uri="{FF2B5EF4-FFF2-40B4-BE49-F238E27FC236}">
                <a16:creationId xmlns:a16="http://schemas.microsoft.com/office/drawing/2014/main" id="{C137CE95-BC7A-4FE8-913F-C5D19ADF4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805" y="2683022"/>
            <a:ext cx="450855" cy="450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69AE2580-2609-4991-AD6E-0B3751B43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051" y="4718897"/>
            <a:ext cx="450855" cy="4508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4B88AC4-BDE4-4663-B15D-4FBEBC695B7C}"/>
              </a:ext>
            </a:extLst>
          </p:cNvPr>
          <p:cNvSpPr/>
          <p:nvPr/>
        </p:nvSpPr>
        <p:spPr bwMode="auto">
          <a:xfrm>
            <a:off x="8514300" y="1547502"/>
            <a:ext cx="3358119" cy="30280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accent1"/>
                </a:solidFill>
                <a:ea typeface="Segoe UI" pitchFamily="34" charset="0"/>
                <a:cs typeface="Segoe UI" pitchFamily="34" charset="0"/>
              </a:rPr>
              <a:t>Azure</a:t>
            </a:r>
            <a:endParaRPr lang="en-BE" sz="2353" dirty="0" err="1">
              <a:solidFill>
                <a:schemeClr val="accent1"/>
              </a:solidFill>
              <a:ea typeface="Segoe UI" pitchFamily="34" charset="0"/>
              <a:cs typeface="Segoe UI" pitchFamily="34" charset="0"/>
            </a:endParaRPr>
          </a:p>
        </p:txBody>
      </p:sp>
      <p:pic>
        <p:nvPicPr>
          <p:cNvPr id="9" name="Graphic 8" descr="Factory">
            <a:extLst>
              <a:ext uri="{FF2B5EF4-FFF2-40B4-BE49-F238E27FC236}">
                <a16:creationId xmlns:a16="http://schemas.microsoft.com/office/drawing/2014/main" id="{6F1031B3-A115-4639-8ED5-8B6E6CF68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5" y="5128097"/>
            <a:ext cx="1150529" cy="1150529"/>
          </a:xfrm>
          <a:prstGeom prst="rect">
            <a:avLst/>
          </a:prstGeom>
        </p:spPr>
      </p:pic>
      <p:sp>
        <p:nvSpPr>
          <p:cNvPr id="11" name="Rectangle 10">
            <a:extLst>
              <a:ext uri="{FF2B5EF4-FFF2-40B4-BE49-F238E27FC236}">
                <a16:creationId xmlns:a16="http://schemas.microsoft.com/office/drawing/2014/main" id="{9EDB8A86-04F1-4E44-BDCF-2514E27F0578}"/>
              </a:ext>
            </a:extLst>
          </p:cNvPr>
          <p:cNvSpPr/>
          <p:nvPr/>
        </p:nvSpPr>
        <p:spPr bwMode="auto">
          <a:xfrm>
            <a:off x="1950726" y="4784895"/>
            <a:ext cx="4826898" cy="54723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err="1">
                <a:gradFill>
                  <a:gsLst>
                    <a:gs pos="0">
                      <a:srgbClr val="FFFFFF"/>
                    </a:gs>
                    <a:gs pos="100000">
                      <a:srgbClr val="FFFFFF"/>
                    </a:gs>
                  </a:gsLst>
                  <a:lin ang="5400000" scaled="0"/>
                </a:gradFill>
                <a:ea typeface="Segoe UI" pitchFamily="34" charset="0"/>
                <a:cs typeface="Segoe UI" pitchFamily="34" charset="0"/>
              </a:rPr>
              <a:t>edgeHub</a:t>
            </a:r>
            <a:endParaRPr lang="en-BE"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EBD8A643-EF70-4AF3-8943-139357573749}"/>
              </a:ext>
            </a:extLst>
          </p:cNvPr>
          <p:cNvSpPr/>
          <p:nvPr/>
        </p:nvSpPr>
        <p:spPr bwMode="auto">
          <a:xfrm>
            <a:off x="2002844" y="3226574"/>
            <a:ext cx="1167436" cy="948543"/>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600" dirty="0">
                <a:solidFill>
                  <a:schemeClr val="accent1"/>
                </a:solidFill>
                <a:ea typeface="Segoe UI" pitchFamily="34" charset="0"/>
                <a:cs typeface="Segoe UI" pitchFamily="34" charset="0"/>
              </a:rPr>
              <a:t>Protocol Module</a:t>
            </a:r>
            <a:endParaRPr lang="en-BE" sz="1600" dirty="0" err="1">
              <a:solidFill>
                <a:schemeClr val="accent1"/>
              </a:soli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51E2F273-759B-4F2C-BE9B-B0BF292B4E89}"/>
              </a:ext>
            </a:extLst>
          </p:cNvPr>
          <p:cNvSpPr/>
          <p:nvPr/>
        </p:nvSpPr>
        <p:spPr bwMode="auto">
          <a:xfrm>
            <a:off x="3448225" y="3225571"/>
            <a:ext cx="1167436" cy="948543"/>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176" dirty="0">
                <a:solidFill>
                  <a:schemeClr val="accent1"/>
                </a:solidFill>
                <a:ea typeface="Segoe UI" pitchFamily="34" charset="0"/>
                <a:cs typeface="Segoe UI" pitchFamily="34" charset="0"/>
              </a:rPr>
              <a:t>Normalization</a:t>
            </a:r>
          </a:p>
          <a:p>
            <a:pPr algn="ctr" defTabSz="914102" fontAlgn="base">
              <a:lnSpc>
                <a:spcPct val="90000"/>
              </a:lnSpc>
              <a:spcBef>
                <a:spcPct val="0"/>
              </a:spcBef>
              <a:spcAft>
                <a:spcPct val="0"/>
              </a:spcAft>
            </a:pPr>
            <a:r>
              <a:rPr lang="en-US" sz="1176" dirty="0">
                <a:solidFill>
                  <a:schemeClr val="accent1"/>
                </a:solidFill>
                <a:ea typeface="Segoe UI" pitchFamily="34" charset="0"/>
                <a:cs typeface="Segoe UI" pitchFamily="34" charset="0"/>
              </a:rPr>
              <a:t>Module</a:t>
            </a:r>
            <a:endParaRPr lang="en-BE" sz="1176" dirty="0" err="1">
              <a:solidFill>
                <a:schemeClr val="accent1"/>
              </a:soli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A9966177-67AD-48FF-96BA-266DAB6119B8}"/>
              </a:ext>
            </a:extLst>
          </p:cNvPr>
          <p:cNvSpPr/>
          <p:nvPr/>
        </p:nvSpPr>
        <p:spPr bwMode="auto">
          <a:xfrm>
            <a:off x="4841089" y="3225570"/>
            <a:ext cx="1167436" cy="948543"/>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765" dirty="0">
                <a:solidFill>
                  <a:schemeClr val="accent1"/>
                </a:solidFill>
                <a:ea typeface="Segoe UI" pitchFamily="34" charset="0"/>
                <a:cs typeface="Segoe UI" pitchFamily="34" charset="0"/>
              </a:rPr>
              <a:t>ML Module</a:t>
            </a:r>
            <a:endParaRPr lang="en-BE" sz="1765" dirty="0" err="1">
              <a:solidFill>
                <a:schemeClr val="accent1"/>
              </a:solidFill>
              <a:ea typeface="Segoe UI" pitchFamily="34" charset="0"/>
              <a:cs typeface="Segoe UI" pitchFamily="34" charset="0"/>
            </a:endParaRPr>
          </a:p>
        </p:txBody>
      </p:sp>
      <p:cxnSp>
        <p:nvCxnSpPr>
          <p:cNvPr id="16" name="Straight Arrow Connector 15">
            <a:extLst>
              <a:ext uri="{FF2B5EF4-FFF2-40B4-BE49-F238E27FC236}">
                <a16:creationId xmlns:a16="http://schemas.microsoft.com/office/drawing/2014/main" id="{2D854FC2-B9BE-4C61-A85C-9BDA42AD4EE1}"/>
              </a:ext>
            </a:extLst>
          </p:cNvPr>
          <p:cNvCxnSpPr>
            <a:stCxn id="1026" idx="2"/>
            <a:endCxn id="12" idx="1"/>
          </p:cNvCxnSpPr>
          <p:nvPr/>
        </p:nvCxnSpPr>
        <p:spPr>
          <a:xfrm>
            <a:off x="1643232" y="3133877"/>
            <a:ext cx="359611" cy="56696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44AC6AB-246A-48AE-BAC9-71B65472DE8B}"/>
              </a:ext>
            </a:extLst>
          </p:cNvPr>
          <p:cNvCxnSpPr>
            <a:stCxn id="10" idx="0"/>
            <a:endCxn id="1026" idx="1"/>
          </p:cNvCxnSpPr>
          <p:nvPr/>
        </p:nvCxnSpPr>
        <p:spPr>
          <a:xfrm flipV="1">
            <a:off x="734655" y="2908449"/>
            <a:ext cx="683150" cy="11939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A26E96-4639-4F4B-ACE9-D22AA698A379}"/>
              </a:ext>
            </a:extLst>
          </p:cNvPr>
          <p:cNvCxnSpPr>
            <a:cxnSpLocks/>
            <a:stCxn id="7" idx="3"/>
            <a:endCxn id="22" idx="1"/>
          </p:cNvCxnSpPr>
          <p:nvPr/>
        </p:nvCxnSpPr>
        <p:spPr>
          <a:xfrm flipV="1">
            <a:off x="7453906" y="3851895"/>
            <a:ext cx="1440420" cy="109243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B319D67-812C-477A-A966-8478646D7B9E}"/>
              </a:ext>
            </a:extLst>
          </p:cNvPr>
          <p:cNvPicPr>
            <a:picLocks noChangeAspect="1"/>
          </p:cNvPicPr>
          <p:nvPr/>
        </p:nvPicPr>
        <p:blipFill>
          <a:blip r:embed="rId5"/>
          <a:stretch>
            <a:fillRect/>
          </a:stretch>
        </p:blipFill>
        <p:spPr>
          <a:xfrm>
            <a:off x="8894326" y="3513851"/>
            <a:ext cx="777501" cy="676088"/>
          </a:xfrm>
          <a:prstGeom prst="rect">
            <a:avLst/>
          </a:prstGeom>
        </p:spPr>
      </p:pic>
      <p:pic>
        <p:nvPicPr>
          <p:cNvPr id="24" name="Graphic 23" descr="Cloud">
            <a:extLst>
              <a:ext uri="{FF2B5EF4-FFF2-40B4-BE49-F238E27FC236}">
                <a16:creationId xmlns:a16="http://schemas.microsoft.com/office/drawing/2014/main" id="{2752BC5B-F26E-4F88-83C5-1B1F656EC8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3732" y="1792557"/>
            <a:ext cx="1854939" cy="1854939"/>
          </a:xfrm>
          <a:prstGeom prst="rect">
            <a:avLst/>
          </a:prstGeom>
        </p:spPr>
      </p:pic>
      <p:cxnSp>
        <p:nvCxnSpPr>
          <p:cNvPr id="26" name="Straight Arrow Connector 25">
            <a:extLst>
              <a:ext uri="{FF2B5EF4-FFF2-40B4-BE49-F238E27FC236}">
                <a16:creationId xmlns:a16="http://schemas.microsoft.com/office/drawing/2014/main" id="{2D8FD1D9-39F8-447B-B216-57B8820B4C7C}"/>
              </a:ext>
            </a:extLst>
          </p:cNvPr>
          <p:cNvCxnSpPr/>
          <p:nvPr/>
        </p:nvCxnSpPr>
        <p:spPr>
          <a:xfrm>
            <a:off x="3954420" y="4174112"/>
            <a:ext cx="0" cy="59935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A9AE4D-D666-4EBC-B5F0-7A4856DE83FA}"/>
              </a:ext>
            </a:extLst>
          </p:cNvPr>
          <p:cNvCxnSpPr/>
          <p:nvPr/>
        </p:nvCxnSpPr>
        <p:spPr>
          <a:xfrm flipV="1">
            <a:off x="4108399" y="4174112"/>
            <a:ext cx="0" cy="5732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D7D4F3-C28B-45B2-82A0-352EDB3FCC08}"/>
              </a:ext>
            </a:extLst>
          </p:cNvPr>
          <p:cNvCxnSpPr/>
          <p:nvPr/>
        </p:nvCxnSpPr>
        <p:spPr>
          <a:xfrm>
            <a:off x="2498598" y="4174112"/>
            <a:ext cx="0" cy="59935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EDDC037-1C5B-45B5-99FF-4324F88D2E08}"/>
              </a:ext>
            </a:extLst>
          </p:cNvPr>
          <p:cNvCxnSpPr/>
          <p:nvPr/>
        </p:nvCxnSpPr>
        <p:spPr>
          <a:xfrm flipV="1">
            <a:off x="2652577" y="4174112"/>
            <a:ext cx="0" cy="5732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3271615-2BD4-4203-B3E7-51A357297C49}"/>
              </a:ext>
            </a:extLst>
          </p:cNvPr>
          <p:cNvCxnSpPr/>
          <p:nvPr/>
        </p:nvCxnSpPr>
        <p:spPr>
          <a:xfrm>
            <a:off x="5370285" y="4187142"/>
            <a:ext cx="0" cy="59935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5341C2-0342-48E0-AC33-CE23099E74DA}"/>
              </a:ext>
            </a:extLst>
          </p:cNvPr>
          <p:cNvCxnSpPr/>
          <p:nvPr/>
        </p:nvCxnSpPr>
        <p:spPr>
          <a:xfrm flipV="1">
            <a:off x="5524264" y="4187142"/>
            <a:ext cx="0" cy="5732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F0557C0-077F-475E-8C81-B1B781882C86}"/>
              </a:ext>
            </a:extLst>
          </p:cNvPr>
          <p:cNvCxnSpPr/>
          <p:nvPr/>
        </p:nvCxnSpPr>
        <p:spPr>
          <a:xfrm>
            <a:off x="4525341" y="3476740"/>
            <a:ext cx="453424" cy="0"/>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87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7C03-EEA7-4E92-B2B4-080761FA3133}"/>
              </a:ext>
            </a:extLst>
          </p:cNvPr>
          <p:cNvSpPr>
            <a:spLocks noGrp="1"/>
          </p:cNvSpPr>
          <p:nvPr>
            <p:ph type="title"/>
          </p:nvPr>
        </p:nvSpPr>
        <p:spPr>
          <a:xfrm>
            <a:off x="269241" y="289957"/>
            <a:ext cx="11655840" cy="553998"/>
          </a:xfrm>
        </p:spPr>
        <p:txBody>
          <a:bodyPr>
            <a:normAutofit fontScale="90000"/>
          </a:bodyPr>
          <a:lstStyle/>
          <a:p>
            <a:r>
              <a:rPr lang="en-US" dirty="0"/>
              <a:t>Disconnected scenarios</a:t>
            </a:r>
            <a:endParaRPr lang="en-BE" dirty="0"/>
          </a:p>
        </p:txBody>
      </p:sp>
      <p:sp>
        <p:nvSpPr>
          <p:cNvPr id="5" name="Rectangle 4">
            <a:extLst>
              <a:ext uri="{FF2B5EF4-FFF2-40B4-BE49-F238E27FC236}">
                <a16:creationId xmlns:a16="http://schemas.microsoft.com/office/drawing/2014/main" id="{E41B09D4-146D-45EA-9B24-09AD22D3F256}"/>
              </a:ext>
            </a:extLst>
          </p:cNvPr>
          <p:cNvSpPr/>
          <p:nvPr/>
        </p:nvSpPr>
        <p:spPr bwMode="auto">
          <a:xfrm>
            <a:off x="1643232" y="2528197"/>
            <a:ext cx="5585246" cy="3028039"/>
          </a:xfrm>
          <a:prstGeom prst="rect">
            <a:avLst/>
          </a:prstGeom>
          <a:solidFill>
            <a:schemeClr val="tx2">
              <a:lumMod val="40000"/>
              <a:lumOff val="60000"/>
            </a:schemeClr>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IoT Edge Gateway Device</a:t>
            </a:r>
            <a:endParaRPr lang="en-BE"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04B88AC4-BDE4-4663-B15D-4FBEBC695B7C}"/>
              </a:ext>
            </a:extLst>
          </p:cNvPr>
          <p:cNvSpPr/>
          <p:nvPr/>
        </p:nvSpPr>
        <p:spPr bwMode="auto">
          <a:xfrm>
            <a:off x="8514300" y="1547502"/>
            <a:ext cx="3358119" cy="30280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accent1"/>
                </a:solidFill>
                <a:ea typeface="Segoe UI" pitchFamily="34" charset="0"/>
                <a:cs typeface="Segoe UI" pitchFamily="34" charset="0"/>
              </a:rPr>
              <a:t>Azure</a:t>
            </a:r>
            <a:endParaRPr lang="en-BE" sz="2353" dirty="0" err="1">
              <a:solidFill>
                <a:schemeClr val="accent1"/>
              </a:solidFill>
              <a:ea typeface="Segoe UI" pitchFamily="34" charset="0"/>
              <a:cs typeface="Segoe UI" pitchFamily="34" charset="0"/>
            </a:endParaRPr>
          </a:p>
        </p:txBody>
      </p:sp>
      <p:pic>
        <p:nvPicPr>
          <p:cNvPr id="9" name="Graphic 8" descr="Factory">
            <a:extLst>
              <a:ext uri="{FF2B5EF4-FFF2-40B4-BE49-F238E27FC236}">
                <a16:creationId xmlns:a16="http://schemas.microsoft.com/office/drawing/2014/main" id="{6F1031B3-A115-4639-8ED5-8B6E6CF68E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11" y="2278472"/>
            <a:ext cx="1150529" cy="1150529"/>
          </a:xfrm>
          <a:prstGeom prst="rect">
            <a:avLst/>
          </a:prstGeom>
        </p:spPr>
      </p:pic>
      <p:sp>
        <p:nvSpPr>
          <p:cNvPr id="11" name="Rectangle 10">
            <a:extLst>
              <a:ext uri="{FF2B5EF4-FFF2-40B4-BE49-F238E27FC236}">
                <a16:creationId xmlns:a16="http://schemas.microsoft.com/office/drawing/2014/main" id="{9EDB8A86-04F1-4E44-BDCF-2514E27F0578}"/>
              </a:ext>
            </a:extLst>
          </p:cNvPr>
          <p:cNvSpPr/>
          <p:nvPr/>
        </p:nvSpPr>
        <p:spPr bwMode="auto">
          <a:xfrm>
            <a:off x="1950726" y="4784895"/>
            <a:ext cx="4826898" cy="54723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err="1">
                <a:gradFill>
                  <a:gsLst>
                    <a:gs pos="0">
                      <a:srgbClr val="FFFFFF"/>
                    </a:gs>
                    <a:gs pos="100000">
                      <a:srgbClr val="FFFFFF"/>
                    </a:gs>
                  </a:gsLst>
                  <a:lin ang="5400000" scaled="0"/>
                </a:gradFill>
                <a:ea typeface="Segoe UI" pitchFamily="34" charset="0"/>
                <a:cs typeface="Segoe UI" pitchFamily="34" charset="0"/>
              </a:rPr>
              <a:t>edgeHub</a:t>
            </a:r>
            <a:endParaRPr lang="en-BE"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EBD8A643-EF70-4AF3-8943-139357573749}"/>
              </a:ext>
            </a:extLst>
          </p:cNvPr>
          <p:cNvSpPr/>
          <p:nvPr/>
        </p:nvSpPr>
        <p:spPr bwMode="auto">
          <a:xfrm>
            <a:off x="2002844" y="3226574"/>
            <a:ext cx="1167436" cy="948543"/>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200" dirty="0">
                <a:solidFill>
                  <a:schemeClr val="accent1"/>
                </a:solidFill>
                <a:ea typeface="Segoe UI" pitchFamily="34" charset="0"/>
                <a:cs typeface="Segoe UI" pitchFamily="34" charset="0"/>
              </a:rPr>
              <a:t>Ingestion/</a:t>
            </a:r>
          </a:p>
          <a:p>
            <a:pPr algn="ctr" defTabSz="914102" fontAlgn="base">
              <a:lnSpc>
                <a:spcPct val="90000"/>
              </a:lnSpc>
              <a:spcBef>
                <a:spcPct val="0"/>
              </a:spcBef>
              <a:spcAft>
                <a:spcPct val="0"/>
              </a:spcAft>
            </a:pPr>
            <a:r>
              <a:rPr lang="en-US" sz="1200" dirty="0">
                <a:solidFill>
                  <a:schemeClr val="accent1"/>
                </a:solidFill>
                <a:ea typeface="Segoe UI" pitchFamily="34" charset="0"/>
                <a:cs typeface="Segoe UI" pitchFamily="34" charset="0"/>
              </a:rPr>
              <a:t>Processing module</a:t>
            </a:r>
            <a:endParaRPr lang="en-BE" sz="1200" dirty="0" err="1">
              <a:solidFill>
                <a:schemeClr val="accent1"/>
              </a:soli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51E2F273-759B-4F2C-BE9B-B0BF292B4E89}"/>
              </a:ext>
            </a:extLst>
          </p:cNvPr>
          <p:cNvSpPr/>
          <p:nvPr/>
        </p:nvSpPr>
        <p:spPr bwMode="auto">
          <a:xfrm>
            <a:off x="3448225" y="3225571"/>
            <a:ext cx="1167436" cy="948543"/>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176" dirty="0">
                <a:solidFill>
                  <a:schemeClr val="accent1"/>
                </a:solidFill>
                <a:ea typeface="Segoe UI" pitchFamily="34" charset="0"/>
                <a:cs typeface="Segoe UI" pitchFamily="34" charset="0"/>
              </a:rPr>
              <a:t>Local storage module</a:t>
            </a:r>
            <a:endParaRPr lang="en-BE" sz="1176" dirty="0" err="1">
              <a:solidFill>
                <a:schemeClr val="accent1"/>
              </a:soli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A9966177-67AD-48FF-96BA-266DAB6119B8}"/>
              </a:ext>
            </a:extLst>
          </p:cNvPr>
          <p:cNvSpPr/>
          <p:nvPr/>
        </p:nvSpPr>
        <p:spPr bwMode="auto">
          <a:xfrm>
            <a:off x="4841089" y="3225570"/>
            <a:ext cx="1167436" cy="948543"/>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chemeClr val="accent1"/>
                </a:solidFill>
                <a:ea typeface="Segoe UI" pitchFamily="34" charset="0"/>
                <a:cs typeface="Segoe UI" pitchFamily="34" charset="0"/>
              </a:rPr>
              <a:t>HTTP endpoint</a:t>
            </a:r>
            <a:endParaRPr lang="en-BE" sz="1568" dirty="0" err="1">
              <a:solidFill>
                <a:schemeClr val="accent1"/>
              </a:solidFill>
              <a:ea typeface="Segoe UI" pitchFamily="34" charset="0"/>
              <a:cs typeface="Segoe UI" pitchFamily="34" charset="0"/>
            </a:endParaRPr>
          </a:p>
        </p:txBody>
      </p:sp>
      <p:cxnSp>
        <p:nvCxnSpPr>
          <p:cNvPr id="18" name="Straight Arrow Connector 17">
            <a:extLst>
              <a:ext uri="{FF2B5EF4-FFF2-40B4-BE49-F238E27FC236}">
                <a16:creationId xmlns:a16="http://schemas.microsoft.com/office/drawing/2014/main" id="{344AC6AB-246A-48AE-BAC9-71B65472DE8B}"/>
              </a:ext>
            </a:extLst>
          </p:cNvPr>
          <p:cNvCxnSpPr>
            <a:cxnSpLocks/>
            <a:endCxn id="12" idx="1"/>
          </p:cNvCxnSpPr>
          <p:nvPr/>
        </p:nvCxnSpPr>
        <p:spPr>
          <a:xfrm>
            <a:off x="1350735" y="3700846"/>
            <a:ext cx="652109"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A26E96-4639-4F4B-ACE9-D22AA698A379}"/>
              </a:ext>
            </a:extLst>
          </p:cNvPr>
          <p:cNvCxnSpPr>
            <a:cxnSpLocks/>
            <a:stCxn id="5" idx="3"/>
            <a:endCxn id="22" idx="1"/>
          </p:cNvCxnSpPr>
          <p:nvPr/>
        </p:nvCxnSpPr>
        <p:spPr>
          <a:xfrm flipV="1">
            <a:off x="7228479" y="3851895"/>
            <a:ext cx="1665847" cy="19032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B319D67-812C-477A-A966-8478646D7B9E}"/>
              </a:ext>
            </a:extLst>
          </p:cNvPr>
          <p:cNvPicPr>
            <a:picLocks noChangeAspect="1"/>
          </p:cNvPicPr>
          <p:nvPr/>
        </p:nvPicPr>
        <p:blipFill>
          <a:blip r:embed="rId4"/>
          <a:stretch>
            <a:fillRect/>
          </a:stretch>
        </p:blipFill>
        <p:spPr>
          <a:xfrm>
            <a:off x="8894326" y="3513851"/>
            <a:ext cx="777501" cy="676088"/>
          </a:xfrm>
          <a:prstGeom prst="rect">
            <a:avLst/>
          </a:prstGeom>
        </p:spPr>
      </p:pic>
      <p:pic>
        <p:nvPicPr>
          <p:cNvPr id="24" name="Graphic 23" descr="Cloud">
            <a:extLst>
              <a:ext uri="{FF2B5EF4-FFF2-40B4-BE49-F238E27FC236}">
                <a16:creationId xmlns:a16="http://schemas.microsoft.com/office/drawing/2014/main" id="{2752BC5B-F26E-4F88-83C5-1B1F656EC8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3732" y="1792557"/>
            <a:ext cx="1854939" cy="1854939"/>
          </a:xfrm>
          <a:prstGeom prst="rect">
            <a:avLst/>
          </a:prstGeom>
        </p:spPr>
      </p:pic>
      <p:cxnSp>
        <p:nvCxnSpPr>
          <p:cNvPr id="26" name="Straight Arrow Connector 25">
            <a:extLst>
              <a:ext uri="{FF2B5EF4-FFF2-40B4-BE49-F238E27FC236}">
                <a16:creationId xmlns:a16="http://schemas.microsoft.com/office/drawing/2014/main" id="{2D8FD1D9-39F8-447B-B216-57B8820B4C7C}"/>
              </a:ext>
            </a:extLst>
          </p:cNvPr>
          <p:cNvCxnSpPr/>
          <p:nvPr/>
        </p:nvCxnSpPr>
        <p:spPr>
          <a:xfrm>
            <a:off x="3954420" y="4174112"/>
            <a:ext cx="0" cy="59935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A9AE4D-D666-4EBC-B5F0-7A4856DE83FA}"/>
              </a:ext>
            </a:extLst>
          </p:cNvPr>
          <p:cNvCxnSpPr/>
          <p:nvPr/>
        </p:nvCxnSpPr>
        <p:spPr>
          <a:xfrm flipV="1">
            <a:off x="4108399" y="4174112"/>
            <a:ext cx="0" cy="5732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D7D4F3-C28B-45B2-82A0-352EDB3FCC08}"/>
              </a:ext>
            </a:extLst>
          </p:cNvPr>
          <p:cNvCxnSpPr/>
          <p:nvPr/>
        </p:nvCxnSpPr>
        <p:spPr>
          <a:xfrm>
            <a:off x="2498598" y="4174112"/>
            <a:ext cx="0" cy="59935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EDDC037-1C5B-45B5-99FF-4324F88D2E08}"/>
              </a:ext>
            </a:extLst>
          </p:cNvPr>
          <p:cNvCxnSpPr/>
          <p:nvPr/>
        </p:nvCxnSpPr>
        <p:spPr>
          <a:xfrm flipV="1">
            <a:off x="2652577" y="4174112"/>
            <a:ext cx="0" cy="5732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3271615-2BD4-4203-B3E7-51A357297C49}"/>
              </a:ext>
            </a:extLst>
          </p:cNvPr>
          <p:cNvCxnSpPr/>
          <p:nvPr/>
        </p:nvCxnSpPr>
        <p:spPr>
          <a:xfrm>
            <a:off x="5370285" y="4187142"/>
            <a:ext cx="0" cy="599354"/>
          </a:xfrm>
          <a:prstGeom prst="straightConnector1">
            <a:avLst/>
          </a:prstGeom>
          <a:ln>
            <a:solidFill>
              <a:schemeClr val="accent6">
                <a:lumMod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5341C2-0342-48E0-AC33-CE23099E74DA}"/>
              </a:ext>
            </a:extLst>
          </p:cNvPr>
          <p:cNvCxnSpPr/>
          <p:nvPr/>
        </p:nvCxnSpPr>
        <p:spPr>
          <a:xfrm flipV="1">
            <a:off x="5524264" y="4187142"/>
            <a:ext cx="0" cy="573294"/>
          </a:xfrm>
          <a:prstGeom prst="straightConnector1">
            <a:avLst/>
          </a:prstGeom>
          <a:ln>
            <a:solidFill>
              <a:schemeClr val="accent6">
                <a:lumMod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F0557C0-077F-475E-8C81-B1B781882C86}"/>
              </a:ext>
            </a:extLst>
          </p:cNvPr>
          <p:cNvCxnSpPr/>
          <p:nvPr/>
        </p:nvCxnSpPr>
        <p:spPr>
          <a:xfrm>
            <a:off x="4525341" y="3476740"/>
            <a:ext cx="453424" cy="0"/>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Processor">
            <a:extLst>
              <a:ext uri="{FF2B5EF4-FFF2-40B4-BE49-F238E27FC236}">
                <a16:creationId xmlns:a16="http://schemas.microsoft.com/office/drawing/2014/main" id="{D1E9D3F0-8B6F-4C54-913A-0DC8097DAD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0252" y="3429000"/>
            <a:ext cx="710557" cy="710557"/>
          </a:xfrm>
          <a:prstGeom prst="rect">
            <a:avLst/>
          </a:prstGeom>
        </p:spPr>
      </p:pic>
      <p:pic>
        <p:nvPicPr>
          <p:cNvPr id="29" name="Graphic 28" descr="Processor">
            <a:extLst>
              <a:ext uri="{FF2B5EF4-FFF2-40B4-BE49-F238E27FC236}">
                <a16:creationId xmlns:a16="http://schemas.microsoft.com/office/drawing/2014/main" id="{99F644AB-A665-42F9-A261-1D1E934C71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3194" y="4220263"/>
            <a:ext cx="710557" cy="710557"/>
          </a:xfrm>
          <a:prstGeom prst="rect">
            <a:avLst/>
          </a:prstGeom>
        </p:spPr>
      </p:pic>
      <p:pic>
        <p:nvPicPr>
          <p:cNvPr id="19" name="Graphic 18" descr="User">
            <a:extLst>
              <a:ext uri="{FF2B5EF4-FFF2-40B4-BE49-F238E27FC236}">
                <a16:creationId xmlns:a16="http://schemas.microsoft.com/office/drawing/2014/main" id="{27BCD54B-B519-4DCB-BC7C-7BDE65FB03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22073" y="920286"/>
            <a:ext cx="896425" cy="896425"/>
          </a:xfrm>
          <a:prstGeom prst="rect">
            <a:avLst/>
          </a:prstGeom>
        </p:spPr>
      </p:pic>
      <p:pic>
        <p:nvPicPr>
          <p:cNvPr id="23" name="Graphic 22" descr="Female Profile">
            <a:extLst>
              <a:ext uri="{FF2B5EF4-FFF2-40B4-BE49-F238E27FC236}">
                <a16:creationId xmlns:a16="http://schemas.microsoft.com/office/drawing/2014/main" id="{52F8AC77-6BF7-47E8-BCAE-9F4E75A9FD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60313" y="904950"/>
            <a:ext cx="896425" cy="896425"/>
          </a:xfrm>
          <a:prstGeom prst="rect">
            <a:avLst/>
          </a:prstGeom>
        </p:spPr>
      </p:pic>
      <p:pic>
        <p:nvPicPr>
          <p:cNvPr id="27" name="Graphic 26" descr="Tablet">
            <a:extLst>
              <a:ext uri="{FF2B5EF4-FFF2-40B4-BE49-F238E27FC236}">
                <a16:creationId xmlns:a16="http://schemas.microsoft.com/office/drawing/2014/main" id="{B85B1FDD-5B2C-4FE2-9D19-9E654F56F9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69938" y="1552719"/>
            <a:ext cx="896425" cy="896425"/>
          </a:xfrm>
          <a:prstGeom prst="rect">
            <a:avLst/>
          </a:prstGeom>
        </p:spPr>
      </p:pic>
      <p:cxnSp>
        <p:nvCxnSpPr>
          <p:cNvPr id="36" name="Connector: Elbow 35">
            <a:extLst>
              <a:ext uri="{FF2B5EF4-FFF2-40B4-BE49-F238E27FC236}">
                <a16:creationId xmlns:a16="http://schemas.microsoft.com/office/drawing/2014/main" id="{F6C44FEA-10FD-44E4-A487-7A44A57F7A77}"/>
              </a:ext>
            </a:extLst>
          </p:cNvPr>
          <p:cNvCxnSpPr>
            <a:stCxn id="15" idx="3"/>
            <a:endCxn id="27" idx="3"/>
          </p:cNvCxnSpPr>
          <p:nvPr/>
        </p:nvCxnSpPr>
        <p:spPr>
          <a:xfrm flipV="1">
            <a:off x="6008526" y="2000932"/>
            <a:ext cx="157838" cy="1698909"/>
          </a:xfrm>
          <a:prstGeom prst="bentConnector3">
            <a:avLst>
              <a:gd name="adj1" fmla="val 241985"/>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80687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21" y="167032"/>
            <a:ext cx="11502798" cy="899409"/>
          </a:xfrm>
        </p:spPr>
        <p:txBody>
          <a:bodyPr vert="horz" wrap="square" lIns="0" tIns="89642" rIns="143428" bIns="89642" rtlCol="0" anchor="t">
            <a:noAutofit/>
          </a:bodyPr>
          <a:lstStyle/>
          <a:p>
            <a:pPr defTabSz="914367"/>
            <a:r>
              <a:rPr lang="en-US" sz="3921">
                <a:gradFill>
                  <a:gsLst>
                    <a:gs pos="2655">
                      <a:schemeClr val="tx1"/>
                    </a:gs>
                    <a:gs pos="31000">
                      <a:schemeClr val="tx1"/>
                    </a:gs>
                  </a:gsLst>
                  <a:lin ang="5400000" scaled="0"/>
                </a:gradFill>
              </a:rPr>
              <a:t>Azure Time Series Insights</a:t>
            </a:r>
          </a:p>
        </p:txBody>
      </p:sp>
      <p:sp>
        <p:nvSpPr>
          <p:cNvPr id="5" name="TextBox 4"/>
          <p:cNvSpPr txBox="1"/>
          <p:nvPr/>
        </p:nvSpPr>
        <p:spPr>
          <a:xfrm>
            <a:off x="191923" y="1130158"/>
            <a:ext cx="11861393" cy="886992"/>
          </a:xfrm>
          <a:prstGeom prst="rect">
            <a:avLst/>
          </a:prstGeom>
          <a:noFill/>
        </p:spPr>
        <p:txBody>
          <a:bodyPr wrap="square" lIns="179234" tIns="143387" rIns="179234" bIns="143387" rtlCol="0">
            <a:spAutoFit/>
          </a:bodyPr>
          <a:lstStyle/>
          <a:p>
            <a:pPr defTabSz="914016">
              <a:lnSpc>
                <a:spcPct val="90000"/>
              </a:lnSpc>
              <a:spcAft>
                <a:spcPts val="588"/>
              </a:spcAft>
              <a:defRPr/>
            </a:pPr>
            <a:r>
              <a:rPr lang="en-US" sz="2157" kern="0">
                <a:solidFill>
                  <a:srgbClr val="505050"/>
                </a:solidFill>
                <a:latin typeface="Segoe UI Light"/>
              </a:rPr>
              <a:t>Azure Time Series Insights is a fully managed analytics, storage, and visualization service that makes it incredibly simple to explore and analyze billions of events simultaneously.</a:t>
            </a:r>
            <a:endParaRPr lang="en-US" sz="2157" i="1" kern="0">
              <a:solidFill>
                <a:srgbClr val="505050"/>
              </a:solidFill>
              <a:latin typeface="Segoe UI Light"/>
            </a:endParaRPr>
          </a:p>
        </p:txBody>
      </p:sp>
      <p:sp>
        <p:nvSpPr>
          <p:cNvPr id="68" name="TextBox 67"/>
          <p:cNvSpPr txBox="1"/>
          <p:nvPr/>
        </p:nvSpPr>
        <p:spPr>
          <a:xfrm>
            <a:off x="-1831" y="2216696"/>
            <a:ext cx="4648854" cy="4077937"/>
          </a:xfrm>
          <a:prstGeom prst="rect">
            <a:avLst/>
          </a:prstGeom>
          <a:noFill/>
        </p:spPr>
        <p:txBody>
          <a:bodyPr wrap="square" lIns="179234" tIns="143387" rIns="179234" bIns="143387" rtlCol="0">
            <a:spAutoFit/>
          </a:bodyPr>
          <a:lstStyle/>
          <a:p>
            <a:pPr marL="336145" indent="-336145">
              <a:lnSpc>
                <a:spcPct val="107000"/>
              </a:lnSpc>
              <a:spcAft>
                <a:spcPts val="784"/>
              </a:spcAft>
              <a:buFont typeface="Arial" panose="020B0604020202020204" pitchFamily="34" charset="0"/>
              <a:buChar char="•"/>
              <a:defRPr/>
            </a:pPr>
            <a:r>
              <a:rPr lang="en-US" sz="2353">
                <a:solidFill>
                  <a:srgbClr val="505050"/>
                </a:solidFill>
                <a:latin typeface="Segoe UI Light" pitchFamily="34" charset="0"/>
              </a:rPr>
              <a:t>Get </a:t>
            </a:r>
            <a:r>
              <a:rPr lang="en-US" sz="2353" b="1">
                <a:solidFill>
                  <a:srgbClr val="505050"/>
                </a:solidFill>
                <a:latin typeface="Segoe UI Light" pitchFamily="34" charset="0"/>
              </a:rPr>
              <a:t>near real-time insights in seconds</a:t>
            </a:r>
          </a:p>
          <a:p>
            <a:pPr marL="336145" indent="-336145">
              <a:lnSpc>
                <a:spcPct val="107000"/>
              </a:lnSpc>
              <a:spcAft>
                <a:spcPts val="784"/>
              </a:spcAft>
              <a:buFont typeface="Arial" panose="020B0604020202020204" pitchFamily="34" charset="0"/>
              <a:buChar char="•"/>
              <a:defRPr/>
            </a:pPr>
            <a:r>
              <a:rPr lang="en-US" sz="2353" b="1">
                <a:solidFill>
                  <a:srgbClr val="505050"/>
                </a:solidFill>
                <a:latin typeface="Segoe UI Light" pitchFamily="34" charset="0"/>
              </a:rPr>
              <a:t>Start</a:t>
            </a:r>
            <a:r>
              <a:rPr lang="en-US" sz="2353">
                <a:solidFill>
                  <a:srgbClr val="505050"/>
                </a:solidFill>
                <a:latin typeface="Segoe UI Light" pitchFamily="34" charset="0"/>
              </a:rPr>
              <a:t> in </a:t>
            </a:r>
            <a:r>
              <a:rPr lang="en-US" sz="2353" b="1">
                <a:solidFill>
                  <a:srgbClr val="505050"/>
                </a:solidFill>
                <a:latin typeface="Segoe UI Light" pitchFamily="34" charset="0"/>
              </a:rPr>
              <a:t>seconds</a:t>
            </a:r>
            <a:r>
              <a:rPr lang="en-US" sz="2353">
                <a:solidFill>
                  <a:srgbClr val="505050"/>
                </a:solidFill>
                <a:latin typeface="Segoe UI Light" pitchFamily="34" charset="0"/>
              </a:rPr>
              <a:t>, </a:t>
            </a:r>
            <a:r>
              <a:rPr lang="en-US" sz="2353" b="1">
                <a:solidFill>
                  <a:srgbClr val="505050"/>
                </a:solidFill>
                <a:latin typeface="Segoe UI Light" pitchFamily="34" charset="0"/>
              </a:rPr>
              <a:t>scale</a:t>
            </a:r>
            <a:r>
              <a:rPr lang="en-US" sz="2353">
                <a:solidFill>
                  <a:srgbClr val="505050"/>
                </a:solidFill>
                <a:latin typeface="Segoe UI Light" pitchFamily="34" charset="0"/>
              </a:rPr>
              <a:t> in </a:t>
            </a:r>
            <a:r>
              <a:rPr lang="en-US" sz="2353" b="1">
                <a:solidFill>
                  <a:srgbClr val="505050"/>
                </a:solidFill>
                <a:latin typeface="Segoe UI Light" pitchFamily="34" charset="0"/>
              </a:rPr>
              <a:t>minutes</a:t>
            </a:r>
            <a:r>
              <a:rPr lang="en-US" sz="2353">
                <a:solidFill>
                  <a:srgbClr val="505050"/>
                </a:solidFill>
                <a:latin typeface="Segoe UI Light" pitchFamily="34" charset="0"/>
              </a:rPr>
              <a:t> </a:t>
            </a:r>
          </a:p>
          <a:p>
            <a:pPr marL="336145" indent="-336145">
              <a:lnSpc>
                <a:spcPct val="107000"/>
              </a:lnSpc>
              <a:spcAft>
                <a:spcPts val="784"/>
              </a:spcAft>
              <a:buFont typeface="Arial" panose="020B0604020202020204" pitchFamily="34" charset="0"/>
              <a:buChar char="•"/>
              <a:defRPr/>
            </a:pPr>
            <a:r>
              <a:rPr lang="en-US" sz="2353">
                <a:solidFill>
                  <a:srgbClr val="505050"/>
                </a:solidFill>
                <a:latin typeface="Segoe UI Light" pitchFamily="34" charset="0"/>
              </a:rPr>
              <a:t>Create a </a:t>
            </a:r>
            <a:r>
              <a:rPr lang="en-US" sz="2353" b="1">
                <a:solidFill>
                  <a:srgbClr val="505050"/>
                </a:solidFill>
                <a:latin typeface="Segoe UI Light" pitchFamily="34" charset="0"/>
              </a:rPr>
              <a:t>global view of your IoT-scale data</a:t>
            </a:r>
          </a:p>
          <a:p>
            <a:pPr marL="336145" indent="-336145">
              <a:lnSpc>
                <a:spcPct val="107000"/>
              </a:lnSpc>
              <a:spcAft>
                <a:spcPts val="784"/>
              </a:spcAft>
              <a:buFont typeface="Arial" panose="020B0604020202020204" pitchFamily="34" charset="0"/>
              <a:buChar char="•"/>
            </a:pPr>
            <a:r>
              <a:rPr lang="en-US" sz="2353" b="1">
                <a:solidFill>
                  <a:srgbClr val="505050"/>
                </a:solidFill>
                <a:latin typeface="Segoe UI Light" pitchFamily="34" charset="0"/>
              </a:rPr>
              <a:t>Leverage the power </a:t>
            </a:r>
            <a:r>
              <a:rPr lang="en-US" sz="2353">
                <a:solidFill>
                  <a:srgbClr val="505050"/>
                </a:solidFill>
                <a:latin typeface="Segoe UI Light" pitchFamily="34" charset="0"/>
              </a:rPr>
              <a:t>of Time Series Insights </a:t>
            </a:r>
            <a:r>
              <a:rPr lang="en-US" sz="2353" b="1">
                <a:solidFill>
                  <a:srgbClr val="505050"/>
                </a:solidFill>
                <a:latin typeface="Segoe UI Light" pitchFamily="34" charset="0"/>
              </a:rPr>
              <a:t>in your Apps </a:t>
            </a:r>
            <a:r>
              <a:rPr lang="en-US" sz="2353">
                <a:solidFill>
                  <a:srgbClr val="505050"/>
                </a:solidFill>
                <a:latin typeface="Segoe UI Light" pitchFamily="34" charset="0"/>
              </a:rPr>
              <a:t>and</a:t>
            </a:r>
            <a:r>
              <a:rPr lang="en-US" sz="2353" b="1">
                <a:solidFill>
                  <a:srgbClr val="505050"/>
                </a:solidFill>
                <a:latin typeface="Segoe UI Light" pitchFamily="34" charset="0"/>
              </a:rPr>
              <a:t> Solutions </a:t>
            </a:r>
          </a:p>
        </p:txBody>
      </p:sp>
      <p:pic>
        <p:nvPicPr>
          <p:cNvPr id="4" name="Picture 3"/>
          <p:cNvPicPr>
            <a:picLocks noChangeAspect="1"/>
          </p:cNvPicPr>
          <p:nvPr/>
        </p:nvPicPr>
        <p:blipFill>
          <a:blip r:embed="rId3"/>
          <a:stretch>
            <a:fillRect/>
          </a:stretch>
        </p:blipFill>
        <p:spPr>
          <a:xfrm>
            <a:off x="4635772" y="2347413"/>
            <a:ext cx="7238247" cy="3585396"/>
          </a:xfrm>
          <a:prstGeom prst="rect">
            <a:avLst/>
          </a:prstGeom>
        </p:spPr>
      </p:pic>
    </p:spTree>
    <p:extLst>
      <p:ext uri="{BB962C8B-B14F-4D97-AF65-F5344CB8AC3E}">
        <p14:creationId xmlns:p14="http://schemas.microsoft.com/office/powerpoint/2010/main" val="152032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248195" y="85020"/>
            <a:ext cx="12158467" cy="899537"/>
          </a:xfrm>
          <a:prstGeom prst="rect">
            <a:avLst/>
          </a:prstGeom>
        </p:spPr>
        <p:txBody>
          <a:bodyPr vert="horz" wrap="square" lIns="0" tIns="89642" rIns="143428" bIns="89642" rtlCol="0" anchor="t">
            <a:noAutofit/>
          </a:bodyPr>
          <a:lstStyle>
            <a:lvl1pPr>
              <a:lnSpc>
                <a:spcPct val="90000"/>
              </a:lnSpc>
              <a:spcBef>
                <a:spcPct val="0"/>
              </a:spcBef>
              <a:buNone/>
              <a:defRPr lang="en-US" sz="4000" b="0" cap="none" spc="-102" baseline="0" dirty="0" smtClean="0">
                <a:ln w="3175">
                  <a:noFill/>
                </a:ln>
                <a:gradFill>
                  <a:gsLst>
                    <a:gs pos="2655">
                      <a:schemeClr val="tx1"/>
                    </a:gs>
                    <a:gs pos="31000">
                      <a:schemeClr val="tx1"/>
                    </a:gs>
                  </a:gsLst>
                  <a:lin ang="5400000" scaled="0"/>
                </a:gradFill>
                <a:effectLst/>
                <a:latin typeface="+mj-lt"/>
                <a:cs typeface="Segoe UI" pitchFamily="34" charset="0"/>
              </a:defRPr>
            </a:lvl1pPr>
          </a:lstStyle>
          <a:p>
            <a:r>
              <a:rPr sz="3921">
                <a:gradFill>
                  <a:gsLst>
                    <a:gs pos="2655">
                      <a:srgbClr val="505050"/>
                    </a:gs>
                    <a:gs pos="31000">
                      <a:srgbClr val="505050"/>
                    </a:gs>
                  </a:gsLst>
                  <a:lin ang="5400000" scaled="0"/>
                </a:gradFill>
              </a:rPr>
              <a:t>Azure Time Series Insights Core Scenarios </a:t>
            </a:r>
          </a:p>
        </p:txBody>
      </p:sp>
      <p:sp>
        <p:nvSpPr>
          <p:cNvPr id="4" name="Rectangle 3"/>
          <p:cNvSpPr/>
          <p:nvPr/>
        </p:nvSpPr>
        <p:spPr>
          <a:xfrm>
            <a:off x="8350989" y="1254220"/>
            <a:ext cx="3445307" cy="959489"/>
          </a:xfrm>
          <a:prstGeom prst="rect">
            <a:avLst/>
          </a:prstGeom>
        </p:spPr>
        <p:txBody>
          <a:bodyPr wrap="square">
            <a:spAutoFit/>
          </a:bodyPr>
          <a:lstStyle/>
          <a:p>
            <a:pPr algn="ctr">
              <a:lnSpc>
                <a:spcPct val="90000"/>
              </a:lnSpc>
              <a:spcAft>
                <a:spcPts val="588"/>
              </a:spcAft>
              <a:defRPr/>
            </a:pPr>
            <a:r>
              <a:rPr lang="en-US" sz="3137" spc="-100">
                <a:ln w="3175">
                  <a:noFill/>
                </a:ln>
                <a:solidFill>
                  <a:srgbClr val="002050"/>
                </a:solidFill>
                <a:latin typeface="Segoe UI Light"/>
                <a:cs typeface="Segoe UI" pitchFamily="34" charset="0"/>
              </a:rPr>
              <a:t>IoT validation and monitoring</a:t>
            </a:r>
          </a:p>
        </p:txBody>
      </p:sp>
      <p:grpSp>
        <p:nvGrpSpPr>
          <p:cNvPr id="5" name="Group 4"/>
          <p:cNvGrpSpPr/>
          <p:nvPr/>
        </p:nvGrpSpPr>
        <p:grpSpPr>
          <a:xfrm>
            <a:off x="9256223" y="2325598"/>
            <a:ext cx="2095236" cy="1134147"/>
            <a:chOff x="10514013" y="1220788"/>
            <a:chExt cx="766763" cy="769937"/>
          </a:xfrm>
          <a:solidFill>
            <a:srgbClr val="FFFFFF"/>
          </a:solidFill>
        </p:grpSpPr>
        <p:sp>
          <p:nvSpPr>
            <p:cNvPr id="6" name="Freeform 437"/>
            <p:cNvSpPr>
              <a:spLocks/>
            </p:cNvSpPr>
            <p:nvPr/>
          </p:nvSpPr>
          <p:spPr bwMode="auto">
            <a:xfrm>
              <a:off x="10785475" y="1571625"/>
              <a:ext cx="119063" cy="23812"/>
            </a:xfrm>
            <a:custGeom>
              <a:avLst/>
              <a:gdLst>
                <a:gd name="T0" fmla="*/ 4 w 35"/>
                <a:gd name="T1" fmla="*/ 7 h 7"/>
                <a:gd name="T2" fmla="*/ 0 w 35"/>
                <a:gd name="T3" fmla="*/ 4 h 7"/>
                <a:gd name="T4" fmla="*/ 0 w 35"/>
                <a:gd name="T5" fmla="*/ 4 h 7"/>
                <a:gd name="T6" fmla="*/ 4 w 35"/>
                <a:gd name="T7" fmla="*/ 0 h 7"/>
                <a:gd name="T8" fmla="*/ 32 w 35"/>
                <a:gd name="T9" fmla="*/ 0 h 7"/>
                <a:gd name="T10" fmla="*/ 35 w 35"/>
                <a:gd name="T11" fmla="*/ 4 h 7"/>
                <a:gd name="T12" fmla="*/ 35 w 35"/>
                <a:gd name="T13" fmla="*/ 4 h 7"/>
                <a:gd name="T14" fmla="*/ 32 w 35"/>
                <a:gd name="T15" fmla="*/ 7 h 7"/>
                <a:gd name="T16" fmla="*/ 4 w 3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7">
                  <a:moveTo>
                    <a:pt x="4" y="7"/>
                  </a:moveTo>
                  <a:cubicBezTo>
                    <a:pt x="2" y="7"/>
                    <a:pt x="0" y="5"/>
                    <a:pt x="0" y="4"/>
                  </a:cubicBezTo>
                  <a:cubicBezTo>
                    <a:pt x="0" y="4"/>
                    <a:pt x="0" y="4"/>
                    <a:pt x="0" y="4"/>
                  </a:cubicBezTo>
                  <a:cubicBezTo>
                    <a:pt x="0" y="2"/>
                    <a:pt x="2" y="0"/>
                    <a:pt x="4" y="0"/>
                  </a:cubicBezTo>
                  <a:cubicBezTo>
                    <a:pt x="32" y="0"/>
                    <a:pt x="32" y="0"/>
                    <a:pt x="32" y="0"/>
                  </a:cubicBezTo>
                  <a:cubicBezTo>
                    <a:pt x="33" y="0"/>
                    <a:pt x="35" y="2"/>
                    <a:pt x="35" y="4"/>
                  </a:cubicBezTo>
                  <a:cubicBezTo>
                    <a:pt x="35" y="4"/>
                    <a:pt x="35" y="4"/>
                    <a:pt x="35" y="4"/>
                  </a:cubicBezTo>
                  <a:cubicBezTo>
                    <a:pt x="35" y="5"/>
                    <a:pt x="33" y="7"/>
                    <a:pt x="32" y="7"/>
                  </a:cubicBezTo>
                  <a:lnTo>
                    <a:pt x="4" y="7"/>
                  </a:lnTo>
                  <a:close/>
                </a:path>
              </a:pathLst>
            </a:custGeom>
            <a:solidFill>
              <a:srgbClr val="0172BC"/>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7" name="Freeform 438"/>
            <p:cNvSpPr>
              <a:spLocks/>
            </p:cNvSpPr>
            <p:nvPr/>
          </p:nvSpPr>
          <p:spPr bwMode="auto">
            <a:xfrm>
              <a:off x="10785475" y="1616075"/>
              <a:ext cx="119063" cy="23812"/>
            </a:xfrm>
            <a:custGeom>
              <a:avLst/>
              <a:gdLst>
                <a:gd name="T0" fmla="*/ 4 w 35"/>
                <a:gd name="T1" fmla="*/ 7 h 7"/>
                <a:gd name="T2" fmla="*/ 0 w 35"/>
                <a:gd name="T3" fmla="*/ 4 h 7"/>
                <a:gd name="T4" fmla="*/ 0 w 35"/>
                <a:gd name="T5" fmla="*/ 4 h 7"/>
                <a:gd name="T6" fmla="*/ 4 w 35"/>
                <a:gd name="T7" fmla="*/ 0 h 7"/>
                <a:gd name="T8" fmla="*/ 32 w 35"/>
                <a:gd name="T9" fmla="*/ 0 h 7"/>
                <a:gd name="T10" fmla="*/ 35 w 35"/>
                <a:gd name="T11" fmla="*/ 4 h 7"/>
                <a:gd name="T12" fmla="*/ 35 w 35"/>
                <a:gd name="T13" fmla="*/ 4 h 7"/>
                <a:gd name="T14" fmla="*/ 32 w 35"/>
                <a:gd name="T15" fmla="*/ 7 h 7"/>
                <a:gd name="T16" fmla="*/ 4 w 3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7">
                  <a:moveTo>
                    <a:pt x="4" y="7"/>
                  </a:moveTo>
                  <a:cubicBezTo>
                    <a:pt x="2" y="7"/>
                    <a:pt x="0" y="5"/>
                    <a:pt x="0" y="4"/>
                  </a:cubicBezTo>
                  <a:cubicBezTo>
                    <a:pt x="0" y="4"/>
                    <a:pt x="0" y="4"/>
                    <a:pt x="0" y="4"/>
                  </a:cubicBezTo>
                  <a:cubicBezTo>
                    <a:pt x="0" y="2"/>
                    <a:pt x="2" y="0"/>
                    <a:pt x="4" y="0"/>
                  </a:cubicBezTo>
                  <a:cubicBezTo>
                    <a:pt x="32" y="0"/>
                    <a:pt x="32" y="0"/>
                    <a:pt x="32" y="0"/>
                  </a:cubicBezTo>
                  <a:cubicBezTo>
                    <a:pt x="33" y="0"/>
                    <a:pt x="35" y="2"/>
                    <a:pt x="35" y="4"/>
                  </a:cubicBezTo>
                  <a:cubicBezTo>
                    <a:pt x="35" y="4"/>
                    <a:pt x="35" y="4"/>
                    <a:pt x="35" y="4"/>
                  </a:cubicBezTo>
                  <a:cubicBezTo>
                    <a:pt x="35" y="5"/>
                    <a:pt x="33" y="7"/>
                    <a:pt x="32" y="7"/>
                  </a:cubicBezTo>
                  <a:lnTo>
                    <a:pt x="4" y="7"/>
                  </a:lnTo>
                  <a:close/>
                </a:path>
              </a:pathLst>
            </a:custGeom>
            <a:solidFill>
              <a:srgbClr val="1D81C3"/>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8" name="Freeform 439"/>
            <p:cNvSpPr>
              <a:spLocks/>
            </p:cNvSpPr>
            <p:nvPr/>
          </p:nvSpPr>
          <p:spPr bwMode="auto">
            <a:xfrm>
              <a:off x="10729913" y="1544638"/>
              <a:ext cx="103188" cy="122237"/>
            </a:xfrm>
            <a:custGeom>
              <a:avLst/>
              <a:gdLst>
                <a:gd name="T0" fmla="*/ 30 w 30"/>
                <a:gd name="T1" fmla="*/ 0 h 36"/>
                <a:gd name="T2" fmla="*/ 13 w 30"/>
                <a:gd name="T3" fmla="*/ 0 h 36"/>
                <a:gd name="T4" fmla="*/ 0 w 30"/>
                <a:gd name="T5" fmla="*/ 14 h 36"/>
                <a:gd name="T6" fmla="*/ 0 w 30"/>
                <a:gd name="T7" fmla="*/ 22 h 36"/>
                <a:gd name="T8" fmla="*/ 13 w 30"/>
                <a:gd name="T9" fmla="*/ 36 h 36"/>
                <a:gd name="T10" fmla="*/ 30 w 30"/>
                <a:gd name="T11" fmla="*/ 36 h 36"/>
                <a:gd name="T12" fmla="*/ 3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30" y="0"/>
                  </a:moveTo>
                  <a:cubicBezTo>
                    <a:pt x="13" y="0"/>
                    <a:pt x="13" y="0"/>
                    <a:pt x="13" y="0"/>
                  </a:cubicBezTo>
                  <a:cubicBezTo>
                    <a:pt x="6" y="0"/>
                    <a:pt x="0" y="6"/>
                    <a:pt x="0" y="14"/>
                  </a:cubicBezTo>
                  <a:cubicBezTo>
                    <a:pt x="0" y="22"/>
                    <a:pt x="0" y="22"/>
                    <a:pt x="0" y="22"/>
                  </a:cubicBezTo>
                  <a:cubicBezTo>
                    <a:pt x="0" y="30"/>
                    <a:pt x="6" y="36"/>
                    <a:pt x="13" y="36"/>
                  </a:cubicBezTo>
                  <a:cubicBezTo>
                    <a:pt x="30" y="36"/>
                    <a:pt x="30" y="36"/>
                    <a:pt x="30" y="36"/>
                  </a:cubicBezTo>
                  <a:lnTo>
                    <a:pt x="30" y="0"/>
                  </a:lnTo>
                  <a:close/>
                </a:path>
              </a:pathLst>
            </a:custGeom>
            <a:solidFill>
              <a:srgbClr val="0172BC"/>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9" name="Freeform 440"/>
            <p:cNvSpPr>
              <a:spLocks/>
            </p:cNvSpPr>
            <p:nvPr/>
          </p:nvSpPr>
          <p:spPr bwMode="auto">
            <a:xfrm>
              <a:off x="10694988" y="1582738"/>
              <a:ext cx="73025" cy="47625"/>
            </a:xfrm>
            <a:custGeom>
              <a:avLst/>
              <a:gdLst>
                <a:gd name="T0" fmla="*/ 0 w 46"/>
                <a:gd name="T1" fmla="*/ 25 h 30"/>
                <a:gd name="T2" fmla="*/ 0 w 46"/>
                <a:gd name="T3" fmla="*/ 4 h 30"/>
                <a:gd name="T4" fmla="*/ 46 w 46"/>
                <a:gd name="T5" fmla="*/ 0 h 30"/>
                <a:gd name="T6" fmla="*/ 46 w 46"/>
                <a:gd name="T7" fmla="*/ 30 h 30"/>
                <a:gd name="T8" fmla="*/ 0 w 46"/>
                <a:gd name="T9" fmla="*/ 25 h 30"/>
              </a:gdLst>
              <a:ahLst/>
              <a:cxnLst>
                <a:cxn ang="0">
                  <a:pos x="T0" y="T1"/>
                </a:cxn>
                <a:cxn ang="0">
                  <a:pos x="T2" y="T3"/>
                </a:cxn>
                <a:cxn ang="0">
                  <a:pos x="T4" y="T5"/>
                </a:cxn>
                <a:cxn ang="0">
                  <a:pos x="T6" y="T7"/>
                </a:cxn>
                <a:cxn ang="0">
                  <a:pos x="T8" y="T9"/>
                </a:cxn>
              </a:cxnLst>
              <a:rect l="0" t="0" r="r" b="b"/>
              <a:pathLst>
                <a:path w="46" h="30">
                  <a:moveTo>
                    <a:pt x="0" y="25"/>
                  </a:moveTo>
                  <a:lnTo>
                    <a:pt x="0" y="4"/>
                  </a:lnTo>
                  <a:lnTo>
                    <a:pt x="46" y="0"/>
                  </a:lnTo>
                  <a:lnTo>
                    <a:pt x="46" y="30"/>
                  </a:lnTo>
                  <a:lnTo>
                    <a:pt x="0" y="25"/>
                  </a:lnTo>
                  <a:close/>
                </a:path>
              </a:pathLst>
            </a:custGeom>
            <a:solidFill>
              <a:srgbClr val="1D81C3"/>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10" name="Freeform 441"/>
            <p:cNvSpPr>
              <a:spLocks/>
            </p:cNvSpPr>
            <p:nvPr/>
          </p:nvSpPr>
          <p:spPr bwMode="auto">
            <a:xfrm>
              <a:off x="10685463" y="1579563"/>
              <a:ext cx="20638" cy="53975"/>
            </a:xfrm>
            <a:custGeom>
              <a:avLst/>
              <a:gdLst>
                <a:gd name="T0" fmla="*/ 3 w 6"/>
                <a:gd name="T1" fmla="*/ 16 h 16"/>
                <a:gd name="T2" fmla="*/ 0 w 6"/>
                <a:gd name="T3" fmla="*/ 13 h 16"/>
                <a:gd name="T4" fmla="*/ 0 w 6"/>
                <a:gd name="T5" fmla="*/ 3 h 16"/>
                <a:gd name="T6" fmla="*/ 3 w 6"/>
                <a:gd name="T7" fmla="*/ 0 h 16"/>
                <a:gd name="T8" fmla="*/ 3 w 6"/>
                <a:gd name="T9" fmla="*/ 0 h 16"/>
                <a:gd name="T10" fmla="*/ 6 w 6"/>
                <a:gd name="T11" fmla="*/ 3 h 16"/>
                <a:gd name="T12" fmla="*/ 6 w 6"/>
                <a:gd name="T13" fmla="*/ 13 h 16"/>
                <a:gd name="T14" fmla="*/ 3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6"/>
                  </a:moveTo>
                  <a:cubicBezTo>
                    <a:pt x="1" y="16"/>
                    <a:pt x="0" y="15"/>
                    <a:pt x="0" y="13"/>
                  </a:cubicBezTo>
                  <a:cubicBezTo>
                    <a:pt x="0" y="3"/>
                    <a:pt x="0" y="3"/>
                    <a:pt x="0" y="3"/>
                  </a:cubicBezTo>
                  <a:cubicBezTo>
                    <a:pt x="0" y="1"/>
                    <a:pt x="1" y="0"/>
                    <a:pt x="3" y="0"/>
                  </a:cubicBezTo>
                  <a:cubicBezTo>
                    <a:pt x="3" y="0"/>
                    <a:pt x="3" y="0"/>
                    <a:pt x="3" y="0"/>
                  </a:cubicBezTo>
                  <a:cubicBezTo>
                    <a:pt x="5" y="0"/>
                    <a:pt x="6" y="1"/>
                    <a:pt x="6" y="3"/>
                  </a:cubicBezTo>
                  <a:cubicBezTo>
                    <a:pt x="6" y="13"/>
                    <a:pt x="6" y="13"/>
                    <a:pt x="6" y="13"/>
                  </a:cubicBezTo>
                  <a:cubicBezTo>
                    <a:pt x="6" y="15"/>
                    <a:pt x="5" y="16"/>
                    <a:pt x="3" y="16"/>
                  </a:cubicBezTo>
                  <a:close/>
                </a:path>
              </a:pathLst>
            </a:custGeom>
            <a:solidFill>
              <a:srgbClr val="0071BC"/>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11" name="Freeform 442"/>
            <p:cNvSpPr>
              <a:spLocks/>
            </p:cNvSpPr>
            <p:nvPr/>
          </p:nvSpPr>
          <p:spPr bwMode="auto">
            <a:xfrm>
              <a:off x="10514013" y="1220788"/>
              <a:ext cx="165100" cy="385762"/>
            </a:xfrm>
            <a:custGeom>
              <a:avLst/>
              <a:gdLst>
                <a:gd name="T0" fmla="*/ 48 w 48"/>
                <a:gd name="T1" fmla="*/ 113 h 113"/>
                <a:gd name="T2" fmla="*/ 13 w 48"/>
                <a:gd name="T3" fmla="*/ 113 h 113"/>
                <a:gd name="T4" fmla="*/ 0 w 48"/>
                <a:gd name="T5" fmla="*/ 100 h 113"/>
                <a:gd name="T6" fmla="*/ 0 w 48"/>
                <a:gd name="T7" fmla="*/ 0 h 113"/>
              </a:gdLst>
              <a:ahLst/>
              <a:cxnLst>
                <a:cxn ang="0">
                  <a:pos x="T0" y="T1"/>
                </a:cxn>
                <a:cxn ang="0">
                  <a:pos x="T2" y="T3"/>
                </a:cxn>
                <a:cxn ang="0">
                  <a:pos x="T4" y="T5"/>
                </a:cxn>
                <a:cxn ang="0">
                  <a:pos x="T6" y="T7"/>
                </a:cxn>
              </a:cxnLst>
              <a:rect l="0" t="0" r="r" b="b"/>
              <a:pathLst>
                <a:path w="48" h="113">
                  <a:moveTo>
                    <a:pt x="48" y="113"/>
                  </a:moveTo>
                  <a:cubicBezTo>
                    <a:pt x="13" y="113"/>
                    <a:pt x="13" y="113"/>
                    <a:pt x="13" y="113"/>
                  </a:cubicBezTo>
                  <a:cubicBezTo>
                    <a:pt x="6" y="113"/>
                    <a:pt x="0" y="107"/>
                    <a:pt x="0" y="100"/>
                  </a:cubicBezTo>
                  <a:cubicBezTo>
                    <a:pt x="0" y="0"/>
                    <a:pt x="0" y="0"/>
                    <a:pt x="0" y="0"/>
                  </a:cubicBezTo>
                </a:path>
              </a:pathLst>
            </a:custGeom>
            <a:grpFill/>
            <a:ln w="30163" cap="flat">
              <a:solidFill>
                <a:srgbClr val="1D81C3"/>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12" name="Freeform 443"/>
            <p:cNvSpPr>
              <a:spLocks/>
            </p:cNvSpPr>
            <p:nvPr/>
          </p:nvSpPr>
          <p:spPr bwMode="auto">
            <a:xfrm>
              <a:off x="10963275" y="1544638"/>
              <a:ext cx="101600" cy="122237"/>
            </a:xfrm>
            <a:custGeom>
              <a:avLst/>
              <a:gdLst>
                <a:gd name="T0" fmla="*/ 0 w 30"/>
                <a:gd name="T1" fmla="*/ 36 h 36"/>
                <a:gd name="T2" fmla="*/ 17 w 30"/>
                <a:gd name="T3" fmla="*/ 36 h 36"/>
                <a:gd name="T4" fmla="*/ 30 w 30"/>
                <a:gd name="T5" fmla="*/ 22 h 36"/>
                <a:gd name="T6" fmla="*/ 30 w 30"/>
                <a:gd name="T7" fmla="*/ 14 h 36"/>
                <a:gd name="T8" fmla="*/ 17 w 30"/>
                <a:gd name="T9" fmla="*/ 0 h 36"/>
                <a:gd name="T10" fmla="*/ 0 w 30"/>
                <a:gd name="T11" fmla="*/ 0 h 36"/>
                <a:gd name="T12" fmla="*/ 0 w 3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36"/>
                  </a:moveTo>
                  <a:cubicBezTo>
                    <a:pt x="17" y="36"/>
                    <a:pt x="17" y="36"/>
                    <a:pt x="17" y="36"/>
                  </a:cubicBezTo>
                  <a:cubicBezTo>
                    <a:pt x="25" y="36"/>
                    <a:pt x="30" y="30"/>
                    <a:pt x="30" y="22"/>
                  </a:cubicBezTo>
                  <a:cubicBezTo>
                    <a:pt x="30" y="14"/>
                    <a:pt x="30" y="14"/>
                    <a:pt x="30" y="14"/>
                  </a:cubicBezTo>
                  <a:cubicBezTo>
                    <a:pt x="30" y="6"/>
                    <a:pt x="25" y="0"/>
                    <a:pt x="17" y="0"/>
                  </a:cubicBezTo>
                  <a:cubicBezTo>
                    <a:pt x="0" y="0"/>
                    <a:pt x="0" y="0"/>
                    <a:pt x="0" y="0"/>
                  </a:cubicBezTo>
                  <a:lnTo>
                    <a:pt x="0" y="36"/>
                  </a:lnTo>
                  <a:close/>
                </a:path>
              </a:pathLst>
            </a:custGeom>
            <a:solidFill>
              <a:srgbClr val="0071BC"/>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13" name="Freeform 444"/>
            <p:cNvSpPr>
              <a:spLocks/>
            </p:cNvSpPr>
            <p:nvPr/>
          </p:nvSpPr>
          <p:spPr bwMode="auto">
            <a:xfrm>
              <a:off x="11028363" y="1582738"/>
              <a:ext cx="71438" cy="47625"/>
            </a:xfrm>
            <a:custGeom>
              <a:avLst/>
              <a:gdLst>
                <a:gd name="T0" fmla="*/ 45 w 45"/>
                <a:gd name="T1" fmla="*/ 4 h 30"/>
                <a:gd name="T2" fmla="*/ 45 w 45"/>
                <a:gd name="T3" fmla="*/ 25 h 30"/>
                <a:gd name="T4" fmla="*/ 0 w 45"/>
                <a:gd name="T5" fmla="*/ 30 h 30"/>
                <a:gd name="T6" fmla="*/ 0 w 45"/>
                <a:gd name="T7" fmla="*/ 0 h 30"/>
                <a:gd name="T8" fmla="*/ 45 w 45"/>
                <a:gd name="T9" fmla="*/ 4 h 30"/>
              </a:gdLst>
              <a:ahLst/>
              <a:cxnLst>
                <a:cxn ang="0">
                  <a:pos x="T0" y="T1"/>
                </a:cxn>
                <a:cxn ang="0">
                  <a:pos x="T2" y="T3"/>
                </a:cxn>
                <a:cxn ang="0">
                  <a:pos x="T4" y="T5"/>
                </a:cxn>
                <a:cxn ang="0">
                  <a:pos x="T6" y="T7"/>
                </a:cxn>
                <a:cxn ang="0">
                  <a:pos x="T8" y="T9"/>
                </a:cxn>
              </a:cxnLst>
              <a:rect l="0" t="0" r="r" b="b"/>
              <a:pathLst>
                <a:path w="45" h="30">
                  <a:moveTo>
                    <a:pt x="45" y="4"/>
                  </a:moveTo>
                  <a:lnTo>
                    <a:pt x="45" y="25"/>
                  </a:lnTo>
                  <a:lnTo>
                    <a:pt x="0" y="30"/>
                  </a:lnTo>
                  <a:lnTo>
                    <a:pt x="0" y="0"/>
                  </a:lnTo>
                  <a:lnTo>
                    <a:pt x="45" y="4"/>
                  </a:lnTo>
                  <a:close/>
                </a:path>
              </a:pathLst>
            </a:custGeom>
            <a:solidFill>
              <a:srgbClr val="0F79C0"/>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14" name="Freeform 445"/>
            <p:cNvSpPr>
              <a:spLocks/>
            </p:cNvSpPr>
            <p:nvPr/>
          </p:nvSpPr>
          <p:spPr bwMode="auto">
            <a:xfrm>
              <a:off x="11090275" y="1579563"/>
              <a:ext cx="20638" cy="53975"/>
            </a:xfrm>
            <a:custGeom>
              <a:avLst/>
              <a:gdLst>
                <a:gd name="T0" fmla="*/ 3 w 6"/>
                <a:gd name="T1" fmla="*/ 0 h 16"/>
                <a:gd name="T2" fmla="*/ 6 w 6"/>
                <a:gd name="T3" fmla="*/ 3 h 16"/>
                <a:gd name="T4" fmla="*/ 6 w 6"/>
                <a:gd name="T5" fmla="*/ 13 h 16"/>
                <a:gd name="T6" fmla="*/ 3 w 6"/>
                <a:gd name="T7" fmla="*/ 16 h 16"/>
                <a:gd name="T8" fmla="*/ 3 w 6"/>
                <a:gd name="T9" fmla="*/ 16 h 16"/>
                <a:gd name="T10" fmla="*/ 0 w 6"/>
                <a:gd name="T11" fmla="*/ 13 h 16"/>
                <a:gd name="T12" fmla="*/ 0 w 6"/>
                <a:gd name="T13" fmla="*/ 3 h 16"/>
                <a:gd name="T14" fmla="*/ 3 w 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0"/>
                  </a:moveTo>
                  <a:cubicBezTo>
                    <a:pt x="5" y="0"/>
                    <a:pt x="6" y="1"/>
                    <a:pt x="6" y="3"/>
                  </a:cubicBezTo>
                  <a:cubicBezTo>
                    <a:pt x="6" y="13"/>
                    <a:pt x="6" y="13"/>
                    <a:pt x="6" y="13"/>
                  </a:cubicBezTo>
                  <a:cubicBezTo>
                    <a:pt x="6" y="15"/>
                    <a:pt x="5" y="16"/>
                    <a:pt x="3" y="16"/>
                  </a:cubicBezTo>
                  <a:cubicBezTo>
                    <a:pt x="3" y="16"/>
                    <a:pt x="3" y="16"/>
                    <a:pt x="3" y="16"/>
                  </a:cubicBezTo>
                  <a:cubicBezTo>
                    <a:pt x="1" y="16"/>
                    <a:pt x="0" y="15"/>
                    <a:pt x="0" y="13"/>
                  </a:cubicBezTo>
                  <a:cubicBezTo>
                    <a:pt x="0" y="3"/>
                    <a:pt x="0" y="3"/>
                    <a:pt x="0" y="3"/>
                  </a:cubicBezTo>
                  <a:cubicBezTo>
                    <a:pt x="0" y="1"/>
                    <a:pt x="1" y="0"/>
                    <a:pt x="3" y="0"/>
                  </a:cubicBezTo>
                  <a:close/>
                </a:path>
              </a:pathLst>
            </a:custGeom>
            <a:solidFill>
              <a:srgbClr val="0071BC"/>
            </a:solidFill>
            <a:ln w="9525">
              <a:solidFill>
                <a:srgbClr val="1D81C3"/>
              </a:solidFill>
              <a:round/>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sp>
          <p:nvSpPr>
            <p:cNvPr id="15" name="Freeform 446"/>
            <p:cNvSpPr>
              <a:spLocks/>
            </p:cNvSpPr>
            <p:nvPr/>
          </p:nvSpPr>
          <p:spPr bwMode="auto">
            <a:xfrm>
              <a:off x="11117263" y="1606550"/>
              <a:ext cx="163513" cy="384175"/>
            </a:xfrm>
            <a:custGeom>
              <a:avLst/>
              <a:gdLst>
                <a:gd name="T0" fmla="*/ 0 w 48"/>
                <a:gd name="T1" fmla="*/ 0 h 113"/>
                <a:gd name="T2" fmla="*/ 35 w 48"/>
                <a:gd name="T3" fmla="*/ 0 h 113"/>
                <a:gd name="T4" fmla="*/ 48 w 48"/>
                <a:gd name="T5" fmla="*/ 13 h 113"/>
                <a:gd name="T6" fmla="*/ 48 w 48"/>
                <a:gd name="T7" fmla="*/ 113 h 113"/>
              </a:gdLst>
              <a:ahLst/>
              <a:cxnLst>
                <a:cxn ang="0">
                  <a:pos x="T0" y="T1"/>
                </a:cxn>
                <a:cxn ang="0">
                  <a:pos x="T2" y="T3"/>
                </a:cxn>
                <a:cxn ang="0">
                  <a:pos x="T4" y="T5"/>
                </a:cxn>
                <a:cxn ang="0">
                  <a:pos x="T6" y="T7"/>
                </a:cxn>
              </a:cxnLst>
              <a:rect l="0" t="0" r="r" b="b"/>
              <a:pathLst>
                <a:path w="48" h="113">
                  <a:moveTo>
                    <a:pt x="0" y="0"/>
                  </a:moveTo>
                  <a:cubicBezTo>
                    <a:pt x="35" y="0"/>
                    <a:pt x="35" y="0"/>
                    <a:pt x="35" y="0"/>
                  </a:cubicBezTo>
                  <a:cubicBezTo>
                    <a:pt x="42" y="0"/>
                    <a:pt x="48" y="6"/>
                    <a:pt x="48" y="13"/>
                  </a:cubicBezTo>
                  <a:cubicBezTo>
                    <a:pt x="48" y="113"/>
                    <a:pt x="48" y="113"/>
                    <a:pt x="48" y="113"/>
                  </a:cubicBezTo>
                </a:path>
              </a:pathLst>
            </a:custGeom>
            <a:grpFill/>
            <a:ln w="30163" cap="flat">
              <a:solidFill>
                <a:srgbClr val="1D81C3"/>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FFFFFF"/>
                </a:solidFill>
              </a:endParaRPr>
            </a:p>
          </p:txBody>
        </p:sp>
      </p:grpSp>
      <p:pic>
        <p:nvPicPr>
          <p:cNvPr id="16" name="Picture 15"/>
          <p:cNvPicPr>
            <a:picLocks noChangeAspect="1"/>
          </p:cNvPicPr>
          <p:nvPr/>
        </p:nvPicPr>
        <p:blipFill>
          <a:blip r:embed="rId3"/>
          <a:stretch>
            <a:fillRect/>
          </a:stretch>
        </p:blipFill>
        <p:spPr>
          <a:xfrm>
            <a:off x="1608259" y="5152918"/>
            <a:ext cx="1562485" cy="1562485"/>
          </a:xfrm>
          <a:prstGeom prst="rect">
            <a:avLst/>
          </a:prstGeom>
          <a:solidFill>
            <a:srgbClr val="0172BC"/>
          </a:solidFill>
        </p:spPr>
      </p:pic>
      <p:sp>
        <p:nvSpPr>
          <p:cNvPr id="18" name="Freeform 5"/>
          <p:cNvSpPr>
            <a:spLocks noEditPoints="1"/>
          </p:cNvSpPr>
          <p:nvPr/>
        </p:nvSpPr>
        <p:spPr bwMode="auto">
          <a:xfrm>
            <a:off x="1544301" y="2192420"/>
            <a:ext cx="1943725" cy="1246035"/>
          </a:xfrm>
          <a:custGeom>
            <a:avLst/>
            <a:gdLst>
              <a:gd name="T0" fmla="*/ 234 w 1464"/>
              <a:gd name="T1" fmla="*/ 815 h 1158"/>
              <a:gd name="T2" fmla="*/ 206 w 1464"/>
              <a:gd name="T3" fmla="*/ 1158 h 1158"/>
              <a:gd name="T4" fmla="*/ 33 w 1464"/>
              <a:gd name="T5" fmla="*/ 1131 h 1158"/>
              <a:gd name="T6" fmla="*/ 89 w 1464"/>
              <a:gd name="T7" fmla="*/ 876 h 1158"/>
              <a:gd name="T8" fmla="*/ 183 w 1464"/>
              <a:gd name="T9" fmla="*/ 876 h 1158"/>
              <a:gd name="T10" fmla="*/ 323 w 1464"/>
              <a:gd name="T11" fmla="*/ 1158 h 1158"/>
              <a:gd name="T12" fmla="*/ 495 w 1464"/>
              <a:gd name="T13" fmla="*/ 1131 h 1158"/>
              <a:gd name="T14" fmla="*/ 295 w 1464"/>
              <a:gd name="T15" fmla="*/ 748 h 1158"/>
              <a:gd name="T16" fmla="*/ 295 w 1464"/>
              <a:gd name="T17" fmla="*/ 1131 h 1158"/>
              <a:gd name="T18" fmla="*/ 584 w 1464"/>
              <a:gd name="T19" fmla="*/ 1158 h 1158"/>
              <a:gd name="T20" fmla="*/ 757 w 1464"/>
              <a:gd name="T21" fmla="*/ 1131 h 1158"/>
              <a:gd name="T22" fmla="*/ 557 w 1464"/>
              <a:gd name="T23" fmla="*/ 493 h 1158"/>
              <a:gd name="T24" fmla="*/ 557 w 1464"/>
              <a:gd name="T25" fmla="*/ 1131 h 1158"/>
              <a:gd name="T26" fmla="*/ 863 w 1464"/>
              <a:gd name="T27" fmla="*/ 676 h 1158"/>
              <a:gd name="T28" fmla="*/ 813 w 1464"/>
              <a:gd name="T29" fmla="*/ 1131 h 1158"/>
              <a:gd name="T30" fmla="*/ 991 w 1464"/>
              <a:gd name="T31" fmla="*/ 1158 h 1158"/>
              <a:gd name="T32" fmla="*/ 1013 w 1464"/>
              <a:gd name="T33" fmla="*/ 610 h 1158"/>
              <a:gd name="T34" fmla="*/ 902 w 1464"/>
              <a:gd name="T35" fmla="*/ 687 h 1158"/>
              <a:gd name="T36" fmla="*/ 1074 w 1464"/>
              <a:gd name="T37" fmla="*/ 1131 h 1158"/>
              <a:gd name="T38" fmla="*/ 1247 w 1464"/>
              <a:gd name="T39" fmla="*/ 1158 h 1158"/>
              <a:gd name="T40" fmla="*/ 1275 w 1464"/>
              <a:gd name="T41" fmla="*/ 366 h 1158"/>
              <a:gd name="T42" fmla="*/ 1074 w 1464"/>
              <a:gd name="T43" fmla="*/ 549 h 1158"/>
              <a:gd name="T44" fmla="*/ 1442 w 1464"/>
              <a:gd name="T45" fmla="*/ 0 h 1158"/>
              <a:gd name="T46" fmla="*/ 1024 w 1464"/>
              <a:gd name="T47" fmla="*/ 33 h 1158"/>
              <a:gd name="T48" fmla="*/ 1130 w 1464"/>
              <a:gd name="T49" fmla="*/ 166 h 1158"/>
              <a:gd name="T50" fmla="*/ 935 w 1464"/>
              <a:gd name="T51" fmla="*/ 410 h 1158"/>
              <a:gd name="T52" fmla="*/ 896 w 1464"/>
              <a:gd name="T53" fmla="*/ 416 h 1158"/>
              <a:gd name="T54" fmla="*/ 540 w 1464"/>
              <a:gd name="T55" fmla="*/ 94 h 1158"/>
              <a:gd name="T56" fmla="*/ 11 w 1464"/>
              <a:gd name="T57" fmla="*/ 704 h 1158"/>
              <a:gd name="T58" fmla="*/ 117 w 1464"/>
              <a:gd name="T59" fmla="*/ 848 h 1158"/>
              <a:gd name="T60" fmla="*/ 156 w 1464"/>
              <a:gd name="T61" fmla="*/ 848 h 1158"/>
              <a:gd name="T62" fmla="*/ 534 w 1464"/>
              <a:gd name="T63" fmla="*/ 443 h 1158"/>
              <a:gd name="T64" fmla="*/ 885 w 1464"/>
              <a:gd name="T65" fmla="*/ 649 h 1158"/>
              <a:gd name="T66" fmla="*/ 930 w 1464"/>
              <a:gd name="T67" fmla="*/ 643 h 1158"/>
              <a:gd name="T68" fmla="*/ 1269 w 1464"/>
              <a:gd name="T69" fmla="*/ 321 h 1158"/>
              <a:gd name="T70" fmla="*/ 1420 w 1464"/>
              <a:gd name="T71" fmla="*/ 460 h 1158"/>
              <a:gd name="T72" fmla="*/ 1442 w 1464"/>
              <a:gd name="T73" fmla="*/ 449 h 1158"/>
              <a:gd name="T74" fmla="*/ 1442 w 1464"/>
              <a:gd name="T75"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4" h="1158">
                <a:moveTo>
                  <a:pt x="183" y="876"/>
                </a:moveTo>
                <a:cubicBezTo>
                  <a:pt x="234" y="815"/>
                  <a:pt x="234" y="815"/>
                  <a:pt x="234" y="815"/>
                </a:cubicBezTo>
                <a:cubicBezTo>
                  <a:pt x="234" y="1131"/>
                  <a:pt x="234" y="1131"/>
                  <a:pt x="234" y="1131"/>
                </a:cubicBezTo>
                <a:cubicBezTo>
                  <a:pt x="234" y="1147"/>
                  <a:pt x="222" y="1158"/>
                  <a:pt x="206" y="1158"/>
                </a:cubicBezTo>
                <a:cubicBezTo>
                  <a:pt x="61" y="1158"/>
                  <a:pt x="61" y="1158"/>
                  <a:pt x="61" y="1158"/>
                </a:cubicBezTo>
                <a:cubicBezTo>
                  <a:pt x="50" y="1158"/>
                  <a:pt x="33" y="1147"/>
                  <a:pt x="33" y="1131"/>
                </a:cubicBezTo>
                <a:cubicBezTo>
                  <a:pt x="33" y="820"/>
                  <a:pt x="33" y="820"/>
                  <a:pt x="33" y="820"/>
                </a:cubicBezTo>
                <a:cubicBezTo>
                  <a:pt x="89" y="876"/>
                  <a:pt x="89" y="876"/>
                  <a:pt x="89" y="876"/>
                </a:cubicBezTo>
                <a:cubicBezTo>
                  <a:pt x="100" y="887"/>
                  <a:pt x="117" y="898"/>
                  <a:pt x="133" y="898"/>
                </a:cubicBezTo>
                <a:cubicBezTo>
                  <a:pt x="150" y="898"/>
                  <a:pt x="172" y="887"/>
                  <a:pt x="183" y="876"/>
                </a:cubicBezTo>
                <a:close/>
                <a:moveTo>
                  <a:pt x="295" y="1131"/>
                </a:moveTo>
                <a:cubicBezTo>
                  <a:pt x="295" y="1147"/>
                  <a:pt x="306" y="1158"/>
                  <a:pt x="323" y="1158"/>
                </a:cubicBezTo>
                <a:cubicBezTo>
                  <a:pt x="467" y="1158"/>
                  <a:pt x="467" y="1158"/>
                  <a:pt x="467" y="1158"/>
                </a:cubicBezTo>
                <a:cubicBezTo>
                  <a:pt x="484" y="1158"/>
                  <a:pt x="495" y="1147"/>
                  <a:pt x="495" y="1131"/>
                </a:cubicBezTo>
                <a:cubicBezTo>
                  <a:pt x="495" y="527"/>
                  <a:pt x="495" y="527"/>
                  <a:pt x="495" y="527"/>
                </a:cubicBezTo>
                <a:cubicBezTo>
                  <a:pt x="295" y="748"/>
                  <a:pt x="295" y="748"/>
                  <a:pt x="295" y="748"/>
                </a:cubicBezTo>
                <a:cubicBezTo>
                  <a:pt x="295" y="1131"/>
                  <a:pt x="295" y="1131"/>
                  <a:pt x="295" y="1131"/>
                </a:cubicBezTo>
                <a:cubicBezTo>
                  <a:pt x="295" y="1131"/>
                  <a:pt x="295" y="1131"/>
                  <a:pt x="295" y="1131"/>
                </a:cubicBezTo>
                <a:close/>
                <a:moveTo>
                  <a:pt x="557" y="1131"/>
                </a:moveTo>
                <a:cubicBezTo>
                  <a:pt x="557" y="1147"/>
                  <a:pt x="568" y="1158"/>
                  <a:pt x="584" y="1158"/>
                </a:cubicBezTo>
                <a:cubicBezTo>
                  <a:pt x="729" y="1158"/>
                  <a:pt x="729" y="1158"/>
                  <a:pt x="729" y="1158"/>
                </a:cubicBezTo>
                <a:cubicBezTo>
                  <a:pt x="746" y="1158"/>
                  <a:pt x="757" y="1147"/>
                  <a:pt x="757" y="1131"/>
                </a:cubicBezTo>
                <a:cubicBezTo>
                  <a:pt x="757" y="615"/>
                  <a:pt x="757" y="615"/>
                  <a:pt x="757" y="615"/>
                </a:cubicBezTo>
                <a:cubicBezTo>
                  <a:pt x="557" y="493"/>
                  <a:pt x="557" y="493"/>
                  <a:pt x="557" y="493"/>
                </a:cubicBezTo>
                <a:cubicBezTo>
                  <a:pt x="557" y="1131"/>
                  <a:pt x="557" y="1131"/>
                  <a:pt x="557" y="1131"/>
                </a:cubicBezTo>
                <a:cubicBezTo>
                  <a:pt x="557" y="1131"/>
                  <a:pt x="557" y="1131"/>
                  <a:pt x="557" y="1131"/>
                </a:cubicBezTo>
                <a:close/>
                <a:moveTo>
                  <a:pt x="902" y="687"/>
                </a:moveTo>
                <a:cubicBezTo>
                  <a:pt x="891" y="687"/>
                  <a:pt x="874" y="687"/>
                  <a:pt x="863" y="676"/>
                </a:cubicBezTo>
                <a:cubicBezTo>
                  <a:pt x="813" y="649"/>
                  <a:pt x="813" y="649"/>
                  <a:pt x="813" y="649"/>
                </a:cubicBezTo>
                <a:cubicBezTo>
                  <a:pt x="813" y="1131"/>
                  <a:pt x="813" y="1131"/>
                  <a:pt x="813" y="1131"/>
                </a:cubicBezTo>
                <a:cubicBezTo>
                  <a:pt x="813" y="1147"/>
                  <a:pt x="829" y="1158"/>
                  <a:pt x="841" y="1158"/>
                </a:cubicBezTo>
                <a:cubicBezTo>
                  <a:pt x="991" y="1158"/>
                  <a:pt x="991" y="1158"/>
                  <a:pt x="991" y="1158"/>
                </a:cubicBezTo>
                <a:cubicBezTo>
                  <a:pt x="1002" y="1158"/>
                  <a:pt x="1013" y="1147"/>
                  <a:pt x="1013" y="1131"/>
                </a:cubicBezTo>
                <a:cubicBezTo>
                  <a:pt x="1013" y="610"/>
                  <a:pt x="1013" y="610"/>
                  <a:pt x="1013" y="610"/>
                </a:cubicBezTo>
                <a:cubicBezTo>
                  <a:pt x="958" y="671"/>
                  <a:pt x="958" y="671"/>
                  <a:pt x="958" y="671"/>
                </a:cubicBezTo>
                <a:cubicBezTo>
                  <a:pt x="941" y="682"/>
                  <a:pt x="924" y="687"/>
                  <a:pt x="902" y="687"/>
                </a:cubicBezTo>
                <a:close/>
                <a:moveTo>
                  <a:pt x="1074" y="549"/>
                </a:moveTo>
                <a:cubicBezTo>
                  <a:pt x="1074" y="1131"/>
                  <a:pt x="1074" y="1131"/>
                  <a:pt x="1074" y="1131"/>
                </a:cubicBezTo>
                <a:cubicBezTo>
                  <a:pt x="1074" y="1147"/>
                  <a:pt x="1086" y="1158"/>
                  <a:pt x="1102" y="1158"/>
                </a:cubicBezTo>
                <a:cubicBezTo>
                  <a:pt x="1247" y="1158"/>
                  <a:pt x="1247" y="1158"/>
                  <a:pt x="1247" y="1158"/>
                </a:cubicBezTo>
                <a:cubicBezTo>
                  <a:pt x="1264" y="1158"/>
                  <a:pt x="1275" y="1147"/>
                  <a:pt x="1275" y="1131"/>
                </a:cubicBezTo>
                <a:cubicBezTo>
                  <a:pt x="1275" y="366"/>
                  <a:pt x="1275" y="366"/>
                  <a:pt x="1275" y="366"/>
                </a:cubicBezTo>
                <a:cubicBezTo>
                  <a:pt x="1269" y="360"/>
                  <a:pt x="1269" y="360"/>
                  <a:pt x="1269" y="360"/>
                </a:cubicBezTo>
                <a:cubicBezTo>
                  <a:pt x="1074" y="549"/>
                  <a:pt x="1074" y="549"/>
                  <a:pt x="1074" y="549"/>
                </a:cubicBezTo>
                <a:cubicBezTo>
                  <a:pt x="1074" y="549"/>
                  <a:pt x="1074" y="549"/>
                  <a:pt x="1074" y="549"/>
                </a:cubicBezTo>
                <a:close/>
                <a:moveTo>
                  <a:pt x="1442" y="0"/>
                </a:moveTo>
                <a:cubicBezTo>
                  <a:pt x="1442" y="0"/>
                  <a:pt x="1442" y="0"/>
                  <a:pt x="1442" y="0"/>
                </a:cubicBezTo>
                <a:cubicBezTo>
                  <a:pt x="1024" y="33"/>
                  <a:pt x="1024" y="33"/>
                  <a:pt x="1024" y="33"/>
                </a:cubicBezTo>
                <a:cubicBezTo>
                  <a:pt x="1008" y="33"/>
                  <a:pt x="1002" y="44"/>
                  <a:pt x="1013" y="50"/>
                </a:cubicBezTo>
                <a:cubicBezTo>
                  <a:pt x="1130" y="166"/>
                  <a:pt x="1130" y="166"/>
                  <a:pt x="1130" y="166"/>
                </a:cubicBezTo>
                <a:cubicBezTo>
                  <a:pt x="1141" y="177"/>
                  <a:pt x="1141" y="194"/>
                  <a:pt x="1130" y="205"/>
                </a:cubicBezTo>
                <a:cubicBezTo>
                  <a:pt x="935" y="410"/>
                  <a:pt x="935" y="410"/>
                  <a:pt x="935" y="410"/>
                </a:cubicBezTo>
                <a:cubicBezTo>
                  <a:pt x="930" y="416"/>
                  <a:pt x="924" y="421"/>
                  <a:pt x="919" y="421"/>
                </a:cubicBezTo>
                <a:cubicBezTo>
                  <a:pt x="907" y="421"/>
                  <a:pt x="902" y="416"/>
                  <a:pt x="896" y="416"/>
                </a:cubicBezTo>
                <a:cubicBezTo>
                  <a:pt x="557" y="100"/>
                  <a:pt x="557" y="100"/>
                  <a:pt x="557" y="100"/>
                </a:cubicBezTo>
                <a:cubicBezTo>
                  <a:pt x="551" y="94"/>
                  <a:pt x="545" y="94"/>
                  <a:pt x="540" y="94"/>
                </a:cubicBezTo>
                <a:cubicBezTo>
                  <a:pt x="529" y="94"/>
                  <a:pt x="523" y="94"/>
                  <a:pt x="518" y="100"/>
                </a:cubicBezTo>
                <a:cubicBezTo>
                  <a:pt x="11" y="704"/>
                  <a:pt x="11" y="704"/>
                  <a:pt x="11" y="704"/>
                </a:cubicBezTo>
                <a:cubicBezTo>
                  <a:pt x="0" y="715"/>
                  <a:pt x="0" y="737"/>
                  <a:pt x="11" y="748"/>
                </a:cubicBezTo>
                <a:cubicBezTo>
                  <a:pt x="117" y="848"/>
                  <a:pt x="117" y="848"/>
                  <a:pt x="117" y="848"/>
                </a:cubicBezTo>
                <a:cubicBezTo>
                  <a:pt x="122" y="854"/>
                  <a:pt x="128" y="859"/>
                  <a:pt x="133" y="859"/>
                </a:cubicBezTo>
                <a:cubicBezTo>
                  <a:pt x="139" y="859"/>
                  <a:pt x="150" y="854"/>
                  <a:pt x="156" y="848"/>
                </a:cubicBezTo>
                <a:cubicBezTo>
                  <a:pt x="506" y="454"/>
                  <a:pt x="506" y="454"/>
                  <a:pt x="506" y="454"/>
                </a:cubicBezTo>
                <a:cubicBezTo>
                  <a:pt x="512" y="443"/>
                  <a:pt x="523" y="443"/>
                  <a:pt x="534" y="443"/>
                </a:cubicBezTo>
                <a:cubicBezTo>
                  <a:pt x="540" y="443"/>
                  <a:pt x="545" y="443"/>
                  <a:pt x="551" y="443"/>
                </a:cubicBezTo>
                <a:cubicBezTo>
                  <a:pt x="885" y="649"/>
                  <a:pt x="885" y="649"/>
                  <a:pt x="885" y="649"/>
                </a:cubicBezTo>
                <a:cubicBezTo>
                  <a:pt x="891" y="649"/>
                  <a:pt x="896" y="649"/>
                  <a:pt x="902" y="649"/>
                </a:cubicBezTo>
                <a:cubicBezTo>
                  <a:pt x="913" y="649"/>
                  <a:pt x="924" y="649"/>
                  <a:pt x="930" y="643"/>
                </a:cubicBezTo>
                <a:cubicBezTo>
                  <a:pt x="1253" y="327"/>
                  <a:pt x="1253" y="327"/>
                  <a:pt x="1253" y="327"/>
                </a:cubicBezTo>
                <a:cubicBezTo>
                  <a:pt x="1258" y="321"/>
                  <a:pt x="1264" y="321"/>
                  <a:pt x="1269" y="321"/>
                </a:cubicBezTo>
                <a:cubicBezTo>
                  <a:pt x="1281" y="321"/>
                  <a:pt x="1286" y="321"/>
                  <a:pt x="1292" y="327"/>
                </a:cubicBezTo>
                <a:cubicBezTo>
                  <a:pt x="1420" y="460"/>
                  <a:pt x="1420" y="460"/>
                  <a:pt x="1420" y="460"/>
                </a:cubicBezTo>
                <a:cubicBezTo>
                  <a:pt x="1425" y="460"/>
                  <a:pt x="1431" y="466"/>
                  <a:pt x="1431" y="466"/>
                </a:cubicBezTo>
                <a:cubicBezTo>
                  <a:pt x="1436" y="466"/>
                  <a:pt x="1442" y="460"/>
                  <a:pt x="1442" y="449"/>
                </a:cubicBezTo>
                <a:cubicBezTo>
                  <a:pt x="1464" y="28"/>
                  <a:pt x="1464" y="28"/>
                  <a:pt x="1464" y="28"/>
                </a:cubicBezTo>
                <a:cubicBezTo>
                  <a:pt x="1464" y="11"/>
                  <a:pt x="1453" y="0"/>
                  <a:pt x="1442" y="0"/>
                </a:cubicBezTo>
                <a:close/>
              </a:path>
            </a:pathLst>
          </a:custGeom>
          <a:solidFill>
            <a:srgbClr val="0071BC"/>
          </a:solidFill>
          <a:ln>
            <a:solidFill>
              <a:srgbClr val="0071BC"/>
            </a:solidFill>
          </a:ln>
        </p:spPr>
        <p:txBody>
          <a:bodyPr vert="horz" wrap="square" lIns="87880" tIns="43940" rIns="87880" bIns="43940" numCol="1" anchor="t" anchorCtr="0" compatLnSpc="1">
            <a:prstTxWarp prst="textNoShape">
              <a:avLst/>
            </a:prstTxWarp>
          </a:bodyPr>
          <a:lstStyle/>
          <a:p>
            <a:pPr defTabSz="896354">
              <a:defRPr/>
            </a:pPr>
            <a:endParaRPr lang="en-US" sz="1730" kern="0">
              <a:solidFill>
                <a:srgbClr val="44546A"/>
              </a:solidFill>
            </a:endParaRPr>
          </a:p>
        </p:txBody>
      </p:sp>
      <p:sp>
        <p:nvSpPr>
          <p:cNvPr id="2" name="Rectangle 1"/>
          <p:cNvSpPr/>
          <p:nvPr/>
        </p:nvSpPr>
        <p:spPr>
          <a:xfrm>
            <a:off x="170274" y="1254220"/>
            <a:ext cx="4533026" cy="1201098"/>
          </a:xfrm>
          <a:prstGeom prst="rect">
            <a:avLst/>
          </a:prstGeom>
        </p:spPr>
        <p:txBody>
          <a:bodyPr wrap="square">
            <a:spAutoFit/>
          </a:bodyPr>
          <a:lstStyle/>
          <a:p>
            <a:pPr algn="ctr">
              <a:lnSpc>
                <a:spcPct val="90000"/>
              </a:lnSpc>
              <a:spcAft>
                <a:spcPts val="588"/>
              </a:spcAft>
              <a:defRPr/>
            </a:pPr>
            <a:r>
              <a:rPr lang="en-US" sz="3137" spc="-100">
                <a:ln w="3175">
                  <a:noFill/>
                </a:ln>
                <a:solidFill>
                  <a:srgbClr val="002050"/>
                </a:solidFill>
                <a:latin typeface="Segoe UI Light"/>
                <a:cs typeface="Segoe UI" pitchFamily="34" charset="0"/>
              </a:rPr>
              <a:t>IoT time series data visualization and analytics</a:t>
            </a:r>
          </a:p>
          <a:p>
            <a:pPr marL="728314" indent="-728314">
              <a:lnSpc>
                <a:spcPct val="90000"/>
              </a:lnSpc>
              <a:spcAft>
                <a:spcPts val="588"/>
              </a:spcAft>
              <a:buFont typeface="+mj-lt"/>
              <a:buAutoNum type="arabicPeriod"/>
              <a:defRPr/>
            </a:pPr>
            <a:endParaRPr lang="en-US" sz="1176" spc="-100">
              <a:ln w="3175">
                <a:noFill/>
              </a:ln>
              <a:solidFill>
                <a:srgbClr val="002050"/>
              </a:solidFill>
              <a:cs typeface="Segoe UI" pitchFamily="34" charset="0"/>
            </a:endParaRPr>
          </a:p>
        </p:txBody>
      </p:sp>
      <p:sp>
        <p:nvSpPr>
          <p:cNvPr id="3" name="Rectangle 2"/>
          <p:cNvSpPr/>
          <p:nvPr/>
        </p:nvSpPr>
        <p:spPr>
          <a:xfrm>
            <a:off x="170274" y="4152701"/>
            <a:ext cx="4026829" cy="959489"/>
          </a:xfrm>
          <a:prstGeom prst="rect">
            <a:avLst/>
          </a:prstGeom>
        </p:spPr>
        <p:txBody>
          <a:bodyPr wrap="square">
            <a:spAutoFit/>
          </a:bodyPr>
          <a:lstStyle/>
          <a:p>
            <a:pPr algn="ctr">
              <a:lnSpc>
                <a:spcPct val="90000"/>
              </a:lnSpc>
              <a:spcAft>
                <a:spcPts val="588"/>
              </a:spcAft>
              <a:defRPr/>
            </a:pPr>
            <a:r>
              <a:rPr lang="en-US" sz="3137" spc="-100">
                <a:ln w="3175">
                  <a:noFill/>
                </a:ln>
                <a:solidFill>
                  <a:srgbClr val="002050"/>
                </a:solidFill>
                <a:latin typeface="Segoe UI Light"/>
                <a:cs typeface="Segoe UI" pitchFamily="34" charset="0"/>
              </a:rPr>
              <a:t>Root cause analysis and anomaly detection</a:t>
            </a:r>
          </a:p>
        </p:txBody>
      </p:sp>
      <p:sp>
        <p:nvSpPr>
          <p:cNvPr id="20" name="Rectangle 19"/>
          <p:cNvSpPr/>
          <p:nvPr/>
        </p:nvSpPr>
        <p:spPr>
          <a:xfrm>
            <a:off x="4195167" y="2653887"/>
            <a:ext cx="4100218" cy="959489"/>
          </a:xfrm>
          <a:prstGeom prst="rect">
            <a:avLst/>
          </a:prstGeom>
        </p:spPr>
        <p:txBody>
          <a:bodyPr wrap="square">
            <a:spAutoFit/>
          </a:bodyPr>
          <a:lstStyle/>
          <a:p>
            <a:pPr>
              <a:lnSpc>
                <a:spcPct val="90000"/>
              </a:lnSpc>
              <a:spcAft>
                <a:spcPts val="588"/>
              </a:spcAft>
              <a:defRPr/>
            </a:pPr>
            <a:r>
              <a:rPr lang="en-US" sz="3137" spc="-100">
                <a:ln w="3175">
                  <a:noFill/>
                </a:ln>
                <a:solidFill>
                  <a:srgbClr val="002050"/>
                </a:solidFill>
                <a:latin typeface="Segoe UI Light"/>
                <a:cs typeface="Segoe UI" pitchFamily="34" charset="0"/>
              </a:rPr>
              <a:t>Unified view of multiple devices, plants, and data.</a:t>
            </a:r>
          </a:p>
        </p:txBody>
      </p:sp>
      <p:pic>
        <p:nvPicPr>
          <p:cNvPr id="21" name="Picture 20" descr="What is Azure? A cloud service platform you can run from anywhere"/>
          <p:cNvPicPr/>
          <p:nvPr/>
        </p:nvPicPr>
        <p:blipFill>
          <a:blip r:embed="rId4">
            <a:extLst>
              <a:ext uri="{28A0092B-C50C-407E-A947-70E740481C1C}">
                <a14:useLocalDpi xmlns:a14="http://schemas.microsoft.com/office/drawing/2010/main"/>
              </a:ext>
            </a:extLst>
          </a:blip>
          <a:srcRect/>
          <a:stretch>
            <a:fillRect/>
          </a:stretch>
        </p:blipFill>
        <p:spPr bwMode="auto">
          <a:xfrm>
            <a:off x="4593117" y="3672575"/>
            <a:ext cx="2848145" cy="1511743"/>
          </a:xfrm>
          <a:prstGeom prst="rect">
            <a:avLst/>
          </a:prstGeom>
          <a:noFill/>
          <a:ln>
            <a:noFill/>
          </a:ln>
        </p:spPr>
      </p:pic>
      <p:sp>
        <p:nvSpPr>
          <p:cNvPr id="22" name="Rectangle 21"/>
          <p:cNvSpPr/>
          <p:nvPr/>
        </p:nvSpPr>
        <p:spPr>
          <a:xfrm>
            <a:off x="8088970" y="4270405"/>
            <a:ext cx="4160905" cy="959489"/>
          </a:xfrm>
          <a:prstGeom prst="rect">
            <a:avLst/>
          </a:prstGeom>
        </p:spPr>
        <p:txBody>
          <a:bodyPr wrap="square">
            <a:spAutoFit/>
          </a:bodyPr>
          <a:lstStyle/>
          <a:p>
            <a:pPr algn="ctr">
              <a:lnSpc>
                <a:spcPct val="90000"/>
              </a:lnSpc>
              <a:spcAft>
                <a:spcPts val="588"/>
              </a:spcAft>
              <a:defRPr/>
            </a:pPr>
            <a:r>
              <a:rPr lang="en-US" sz="3137" spc="-100">
                <a:ln w="3175">
                  <a:noFill/>
                </a:ln>
                <a:solidFill>
                  <a:srgbClr val="002050"/>
                </a:solidFill>
                <a:latin typeface="Segoe UI Light"/>
                <a:cs typeface="Segoe UI" pitchFamily="34" charset="0"/>
              </a:rPr>
              <a:t>Build custom applications using REST APIs</a:t>
            </a:r>
          </a:p>
        </p:txBody>
      </p:sp>
      <p:grpSp>
        <p:nvGrpSpPr>
          <p:cNvPr id="27" name="Group 26"/>
          <p:cNvGrpSpPr/>
          <p:nvPr/>
        </p:nvGrpSpPr>
        <p:grpSpPr>
          <a:xfrm>
            <a:off x="9756093" y="5512109"/>
            <a:ext cx="813724" cy="1070424"/>
            <a:chOff x="6645276" y="1843088"/>
            <a:chExt cx="195263" cy="285750"/>
          </a:xfrm>
          <a:solidFill>
            <a:srgbClr val="2989C7"/>
          </a:solidFill>
        </p:grpSpPr>
        <p:sp>
          <p:nvSpPr>
            <p:cNvPr id="28" name="Freeform 94"/>
            <p:cNvSpPr>
              <a:spLocks/>
            </p:cNvSpPr>
            <p:nvPr/>
          </p:nvSpPr>
          <p:spPr bwMode="auto">
            <a:xfrm>
              <a:off x="6645276" y="1843088"/>
              <a:ext cx="60325" cy="285750"/>
            </a:xfrm>
            <a:custGeom>
              <a:avLst/>
              <a:gdLst>
                <a:gd name="T0" fmla="*/ 13 w 16"/>
                <a:gd name="T1" fmla="*/ 48 h 76"/>
                <a:gd name="T2" fmla="*/ 13 w 16"/>
                <a:gd name="T3" fmla="*/ 36 h 76"/>
                <a:gd name="T4" fmla="*/ 11 w 16"/>
                <a:gd name="T5" fmla="*/ 33 h 76"/>
                <a:gd name="T6" fmla="*/ 11 w 16"/>
                <a:gd name="T7" fmla="*/ 14 h 76"/>
                <a:gd name="T8" fmla="*/ 12 w 16"/>
                <a:gd name="T9" fmla="*/ 10 h 76"/>
                <a:gd name="T10" fmla="*/ 11 w 16"/>
                <a:gd name="T11" fmla="*/ 0 h 76"/>
                <a:gd name="T12" fmla="*/ 5 w 16"/>
                <a:gd name="T13" fmla="*/ 0 h 76"/>
                <a:gd name="T14" fmla="*/ 4 w 16"/>
                <a:gd name="T15" fmla="*/ 10 h 76"/>
                <a:gd name="T16" fmla="*/ 5 w 16"/>
                <a:gd name="T17" fmla="*/ 14 h 76"/>
                <a:gd name="T18" fmla="*/ 5 w 16"/>
                <a:gd name="T19" fmla="*/ 33 h 76"/>
                <a:gd name="T20" fmla="*/ 3 w 16"/>
                <a:gd name="T21" fmla="*/ 36 h 76"/>
                <a:gd name="T22" fmla="*/ 3 w 16"/>
                <a:gd name="T23" fmla="*/ 48 h 76"/>
                <a:gd name="T24" fmla="*/ 0 w 16"/>
                <a:gd name="T25" fmla="*/ 52 h 76"/>
                <a:gd name="T26" fmla="*/ 0 w 16"/>
                <a:gd name="T27" fmla="*/ 71 h 76"/>
                <a:gd name="T28" fmla="*/ 5 w 16"/>
                <a:gd name="T29" fmla="*/ 76 h 76"/>
                <a:gd name="T30" fmla="*/ 11 w 16"/>
                <a:gd name="T31" fmla="*/ 76 h 76"/>
                <a:gd name="T32" fmla="*/ 16 w 16"/>
                <a:gd name="T33" fmla="*/ 71 h 76"/>
                <a:gd name="T34" fmla="*/ 16 w 16"/>
                <a:gd name="T35" fmla="*/ 52 h 76"/>
                <a:gd name="T36" fmla="*/ 13 w 16"/>
                <a:gd name="T37"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76">
                  <a:moveTo>
                    <a:pt x="13" y="48"/>
                  </a:moveTo>
                  <a:cubicBezTo>
                    <a:pt x="13" y="36"/>
                    <a:pt x="13" y="36"/>
                    <a:pt x="13" y="36"/>
                  </a:cubicBezTo>
                  <a:cubicBezTo>
                    <a:pt x="13" y="34"/>
                    <a:pt x="12" y="33"/>
                    <a:pt x="11" y="33"/>
                  </a:cubicBezTo>
                  <a:cubicBezTo>
                    <a:pt x="11" y="14"/>
                    <a:pt x="11" y="14"/>
                    <a:pt x="11" y="14"/>
                  </a:cubicBezTo>
                  <a:cubicBezTo>
                    <a:pt x="12" y="10"/>
                    <a:pt x="12" y="10"/>
                    <a:pt x="12" y="10"/>
                  </a:cubicBezTo>
                  <a:cubicBezTo>
                    <a:pt x="11" y="0"/>
                    <a:pt x="11" y="0"/>
                    <a:pt x="11" y="0"/>
                  </a:cubicBezTo>
                  <a:cubicBezTo>
                    <a:pt x="5" y="0"/>
                    <a:pt x="5" y="0"/>
                    <a:pt x="5" y="0"/>
                  </a:cubicBezTo>
                  <a:cubicBezTo>
                    <a:pt x="4" y="10"/>
                    <a:pt x="4" y="10"/>
                    <a:pt x="4" y="10"/>
                  </a:cubicBezTo>
                  <a:cubicBezTo>
                    <a:pt x="5" y="14"/>
                    <a:pt x="5" y="14"/>
                    <a:pt x="5" y="14"/>
                  </a:cubicBezTo>
                  <a:cubicBezTo>
                    <a:pt x="5" y="33"/>
                    <a:pt x="5" y="33"/>
                    <a:pt x="5" y="33"/>
                  </a:cubicBezTo>
                  <a:cubicBezTo>
                    <a:pt x="4" y="33"/>
                    <a:pt x="3" y="34"/>
                    <a:pt x="3" y="36"/>
                  </a:cubicBezTo>
                  <a:cubicBezTo>
                    <a:pt x="3" y="48"/>
                    <a:pt x="3" y="48"/>
                    <a:pt x="3" y="48"/>
                  </a:cubicBezTo>
                  <a:cubicBezTo>
                    <a:pt x="1" y="49"/>
                    <a:pt x="0" y="51"/>
                    <a:pt x="0" y="52"/>
                  </a:cubicBezTo>
                  <a:cubicBezTo>
                    <a:pt x="0" y="71"/>
                    <a:pt x="0" y="71"/>
                    <a:pt x="0" y="71"/>
                  </a:cubicBezTo>
                  <a:cubicBezTo>
                    <a:pt x="0" y="74"/>
                    <a:pt x="2" y="76"/>
                    <a:pt x="5" y="76"/>
                  </a:cubicBezTo>
                  <a:cubicBezTo>
                    <a:pt x="11" y="76"/>
                    <a:pt x="11" y="76"/>
                    <a:pt x="11" y="76"/>
                  </a:cubicBezTo>
                  <a:cubicBezTo>
                    <a:pt x="14" y="76"/>
                    <a:pt x="16" y="74"/>
                    <a:pt x="16" y="71"/>
                  </a:cubicBezTo>
                  <a:cubicBezTo>
                    <a:pt x="16" y="52"/>
                    <a:pt x="16" y="52"/>
                    <a:pt x="16" y="52"/>
                  </a:cubicBezTo>
                  <a:cubicBezTo>
                    <a:pt x="16" y="51"/>
                    <a:pt x="15" y="49"/>
                    <a:pt x="13" y="48"/>
                  </a:cubicBezTo>
                  <a:close/>
                </a:path>
              </a:pathLst>
            </a:custGeom>
            <a:grpFill/>
            <a:ln w="11113" cap="rnd">
              <a:solidFill>
                <a:schemeClr val="bg1"/>
              </a:solidFill>
              <a:prstDash val="solid"/>
              <a:round/>
              <a:headEnd/>
              <a:tailEnd/>
            </a:ln>
          </p:spPr>
          <p:txBody>
            <a:bodyPr vert="horz" wrap="square" lIns="87880" tIns="43940" rIns="87880" bIns="43940" numCol="1" anchor="t" anchorCtr="0" compatLnSpc="1">
              <a:prstTxWarp prst="textNoShape">
                <a:avLst/>
              </a:prstTxWarp>
            </a:bodyPr>
            <a:lstStyle/>
            <a:p>
              <a:pPr>
                <a:defRPr/>
              </a:pPr>
              <a:endParaRPr lang="en-US" sz="1730">
                <a:solidFill>
                  <a:srgbClr val="505050"/>
                </a:solidFill>
              </a:endParaRPr>
            </a:p>
          </p:txBody>
        </p:sp>
        <p:sp>
          <p:nvSpPr>
            <p:cNvPr id="29" name="Freeform 114"/>
            <p:cNvSpPr>
              <a:spLocks/>
            </p:cNvSpPr>
            <p:nvPr/>
          </p:nvSpPr>
          <p:spPr bwMode="auto">
            <a:xfrm>
              <a:off x="6721476" y="1843088"/>
              <a:ext cx="119063" cy="285750"/>
            </a:xfrm>
            <a:custGeom>
              <a:avLst/>
              <a:gdLst>
                <a:gd name="T0" fmla="*/ 32 w 32"/>
                <a:gd name="T1" fmla="*/ 14 h 76"/>
                <a:gd name="T2" fmla="*/ 27 w 32"/>
                <a:gd name="T3" fmla="*/ 0 h 76"/>
                <a:gd name="T4" fmla="*/ 25 w 32"/>
                <a:gd name="T5" fmla="*/ 2 h 76"/>
                <a:gd name="T6" fmla="*/ 25 w 32"/>
                <a:gd name="T7" fmla="*/ 12 h 76"/>
                <a:gd name="T8" fmla="*/ 23 w 32"/>
                <a:gd name="T9" fmla="*/ 14 h 76"/>
                <a:gd name="T10" fmla="*/ 9 w 32"/>
                <a:gd name="T11" fmla="*/ 14 h 76"/>
                <a:gd name="T12" fmla="*/ 7 w 32"/>
                <a:gd name="T13" fmla="*/ 12 h 76"/>
                <a:gd name="T14" fmla="*/ 7 w 32"/>
                <a:gd name="T15" fmla="*/ 2 h 76"/>
                <a:gd name="T16" fmla="*/ 5 w 32"/>
                <a:gd name="T17" fmla="*/ 0 h 76"/>
                <a:gd name="T18" fmla="*/ 0 w 32"/>
                <a:gd name="T19" fmla="*/ 14 h 76"/>
                <a:gd name="T20" fmla="*/ 9 w 32"/>
                <a:gd name="T21" fmla="*/ 25 h 76"/>
                <a:gd name="T22" fmla="*/ 9 w 32"/>
                <a:gd name="T23" fmla="*/ 69 h 76"/>
                <a:gd name="T24" fmla="*/ 16 w 32"/>
                <a:gd name="T25" fmla="*/ 76 h 76"/>
                <a:gd name="T26" fmla="*/ 16 w 32"/>
                <a:gd name="T27" fmla="*/ 76 h 76"/>
                <a:gd name="T28" fmla="*/ 23 w 32"/>
                <a:gd name="T29" fmla="*/ 69 h 76"/>
                <a:gd name="T30" fmla="*/ 23 w 32"/>
                <a:gd name="T31" fmla="*/ 25 h 76"/>
                <a:gd name="T32" fmla="*/ 32 w 32"/>
                <a:gd name="T3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32" y="14"/>
                  </a:moveTo>
                  <a:cubicBezTo>
                    <a:pt x="32" y="10"/>
                    <a:pt x="30" y="3"/>
                    <a:pt x="27" y="0"/>
                  </a:cubicBezTo>
                  <a:cubicBezTo>
                    <a:pt x="27" y="0"/>
                    <a:pt x="25" y="0"/>
                    <a:pt x="25" y="2"/>
                  </a:cubicBezTo>
                  <a:cubicBezTo>
                    <a:pt x="25" y="4"/>
                    <a:pt x="25" y="12"/>
                    <a:pt x="25" y="12"/>
                  </a:cubicBezTo>
                  <a:cubicBezTo>
                    <a:pt x="25" y="13"/>
                    <a:pt x="24" y="14"/>
                    <a:pt x="23" y="14"/>
                  </a:cubicBezTo>
                  <a:cubicBezTo>
                    <a:pt x="9" y="14"/>
                    <a:pt x="9" y="14"/>
                    <a:pt x="9" y="14"/>
                  </a:cubicBezTo>
                  <a:cubicBezTo>
                    <a:pt x="8" y="14"/>
                    <a:pt x="7" y="13"/>
                    <a:pt x="7" y="12"/>
                  </a:cubicBezTo>
                  <a:cubicBezTo>
                    <a:pt x="7" y="12"/>
                    <a:pt x="7" y="4"/>
                    <a:pt x="7" y="2"/>
                  </a:cubicBezTo>
                  <a:cubicBezTo>
                    <a:pt x="7" y="0"/>
                    <a:pt x="5" y="0"/>
                    <a:pt x="5" y="0"/>
                  </a:cubicBezTo>
                  <a:cubicBezTo>
                    <a:pt x="2" y="3"/>
                    <a:pt x="0" y="10"/>
                    <a:pt x="0" y="14"/>
                  </a:cubicBezTo>
                  <a:cubicBezTo>
                    <a:pt x="0" y="21"/>
                    <a:pt x="4" y="24"/>
                    <a:pt x="9" y="25"/>
                  </a:cubicBezTo>
                  <a:cubicBezTo>
                    <a:pt x="9" y="69"/>
                    <a:pt x="9" y="69"/>
                    <a:pt x="9" y="69"/>
                  </a:cubicBezTo>
                  <a:cubicBezTo>
                    <a:pt x="9" y="73"/>
                    <a:pt x="12" y="76"/>
                    <a:pt x="16" y="76"/>
                  </a:cubicBezTo>
                  <a:cubicBezTo>
                    <a:pt x="16" y="76"/>
                    <a:pt x="16" y="76"/>
                    <a:pt x="16" y="76"/>
                  </a:cubicBezTo>
                  <a:cubicBezTo>
                    <a:pt x="20" y="76"/>
                    <a:pt x="23" y="73"/>
                    <a:pt x="23" y="69"/>
                  </a:cubicBezTo>
                  <a:cubicBezTo>
                    <a:pt x="23" y="25"/>
                    <a:pt x="23" y="25"/>
                    <a:pt x="23" y="25"/>
                  </a:cubicBezTo>
                  <a:cubicBezTo>
                    <a:pt x="28" y="24"/>
                    <a:pt x="32" y="21"/>
                    <a:pt x="32" y="14"/>
                  </a:cubicBezTo>
                  <a:close/>
                </a:path>
              </a:pathLst>
            </a:custGeom>
            <a:grpFill/>
            <a:ln w="11113" cap="rnd">
              <a:solidFill>
                <a:schemeClr val="bg1"/>
              </a:solidFill>
              <a:prstDash val="solid"/>
              <a:round/>
              <a:headEnd/>
              <a:tailEnd/>
            </a:ln>
          </p:spPr>
          <p:txBody>
            <a:bodyPr vert="horz" wrap="square" lIns="87880" tIns="43940" rIns="87880" bIns="43940" numCol="1" anchor="t" anchorCtr="0" compatLnSpc="1">
              <a:prstTxWarp prst="textNoShape">
                <a:avLst/>
              </a:prstTxWarp>
            </a:bodyPr>
            <a:lstStyle/>
            <a:p>
              <a:pPr>
                <a:defRPr/>
              </a:pPr>
              <a:endParaRPr lang="en-US" sz="1730">
                <a:solidFill>
                  <a:srgbClr val="505050"/>
                </a:solidFill>
              </a:endParaRPr>
            </a:p>
          </p:txBody>
        </p:sp>
      </p:grpSp>
      <p:sp>
        <p:nvSpPr>
          <p:cNvPr id="17" name="Oval 16"/>
          <p:cNvSpPr/>
          <p:nvPr/>
        </p:nvSpPr>
        <p:spPr>
          <a:xfrm>
            <a:off x="9466524" y="5336251"/>
            <a:ext cx="1340807" cy="1425550"/>
          </a:xfrm>
          <a:prstGeom prst="ellipse">
            <a:avLst/>
          </a:prstGeom>
          <a:noFill/>
          <a:ln w="50800">
            <a:solidFill>
              <a:srgbClr val="0F7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65">
              <a:ln>
                <a:solidFill>
                  <a:srgbClr val="2989C7"/>
                </a:solidFill>
              </a:ln>
              <a:solidFill>
                <a:srgbClr val="FFFFFF"/>
              </a:solidFill>
            </a:endParaRPr>
          </a:p>
        </p:txBody>
      </p:sp>
    </p:spTree>
    <p:extLst>
      <p:ext uri="{BB962C8B-B14F-4D97-AF65-F5344CB8AC3E}">
        <p14:creationId xmlns:p14="http://schemas.microsoft.com/office/powerpoint/2010/main" val="162450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186079" y="60242"/>
            <a:ext cx="10203307" cy="899409"/>
          </a:xfrm>
          <a:prstGeom prst="rect">
            <a:avLst/>
          </a:prstGeom>
        </p:spPr>
        <p:txBody>
          <a:bodyPr vert="horz" wrap="square" lIns="0" tIns="89642" rIns="143428" bIns="89642" rtlCol="0" anchor="t">
            <a:noAutofit/>
          </a:bodyPr>
          <a:lstStyle>
            <a:defPPr>
              <a:defRPr lang="en-US"/>
            </a:defPPr>
            <a:lvl1pPr>
              <a:lnSpc>
                <a:spcPct val="90000"/>
              </a:lnSpc>
              <a:spcBef>
                <a:spcPct val="0"/>
              </a:spcBef>
              <a:buNone/>
              <a:defRPr sz="4000" b="0" cap="none" spc="-102" baseline="0">
                <a:ln w="3175">
                  <a:noFill/>
                </a:ln>
                <a:gradFill>
                  <a:gsLst>
                    <a:gs pos="2655">
                      <a:schemeClr val="tx1"/>
                    </a:gs>
                    <a:gs pos="31000">
                      <a:schemeClr val="tx1"/>
                    </a:gs>
                  </a:gsLst>
                  <a:lin ang="5400000" scaled="0"/>
                </a:gradFill>
                <a:effectLst/>
                <a:latin typeface="+mj-lt"/>
                <a:cs typeface="Segoe UI" pitchFamily="34" charset="0"/>
              </a:defRPr>
            </a:lvl1pPr>
          </a:lstStyle>
          <a:p>
            <a:r>
              <a:rPr lang="en-US" sz="3921" dirty="0">
                <a:gradFill>
                  <a:gsLst>
                    <a:gs pos="2655">
                      <a:srgbClr val="505050"/>
                    </a:gs>
                    <a:gs pos="31000">
                      <a:srgbClr val="505050"/>
                    </a:gs>
                  </a:gsLst>
                  <a:lin ang="5400000" scaled="0"/>
                </a:gradFill>
              </a:rPr>
              <a:t>Azure Time Series Insights</a:t>
            </a:r>
            <a:br>
              <a:rPr sz="3921" dirty="0">
                <a:gradFill>
                  <a:gsLst>
                    <a:gs pos="2655">
                      <a:srgbClr val="505050"/>
                    </a:gs>
                    <a:gs pos="31000">
                      <a:srgbClr val="505050"/>
                    </a:gs>
                  </a:gsLst>
                  <a:lin ang="5400000" scaled="0"/>
                </a:gradFill>
              </a:rPr>
            </a:br>
            <a:br>
              <a:rPr sz="3921" dirty="0">
                <a:gradFill>
                  <a:gsLst>
                    <a:gs pos="2655">
                      <a:srgbClr val="505050"/>
                    </a:gs>
                    <a:gs pos="31000">
                      <a:srgbClr val="505050"/>
                    </a:gs>
                  </a:gsLst>
                  <a:lin ang="5400000" scaled="0"/>
                </a:gradFill>
              </a:rPr>
            </a:br>
            <a:endParaRPr sz="3921" dirty="0">
              <a:gradFill>
                <a:gsLst>
                  <a:gs pos="2655">
                    <a:srgbClr val="505050"/>
                  </a:gs>
                  <a:gs pos="31000">
                    <a:srgbClr val="505050"/>
                  </a:gs>
                </a:gsLst>
                <a:lin ang="5400000" scaled="0"/>
              </a:gradFill>
            </a:endParaRPr>
          </a:p>
        </p:txBody>
      </p:sp>
      <p:pic>
        <p:nvPicPr>
          <p:cNvPr id="3" name="Picture 2"/>
          <p:cNvPicPr>
            <a:picLocks noChangeAspect="1"/>
          </p:cNvPicPr>
          <p:nvPr/>
        </p:nvPicPr>
        <p:blipFill>
          <a:blip r:embed="rId3"/>
          <a:stretch>
            <a:fillRect/>
          </a:stretch>
        </p:blipFill>
        <p:spPr>
          <a:xfrm>
            <a:off x="72101" y="1001371"/>
            <a:ext cx="6062697" cy="2906740"/>
          </a:xfrm>
          <a:prstGeom prst="rect">
            <a:avLst/>
          </a:prstGeom>
        </p:spPr>
      </p:pic>
      <p:pic>
        <p:nvPicPr>
          <p:cNvPr id="71682" name="Picture 2" descr="image0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93" y="4059589"/>
            <a:ext cx="6114688" cy="291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6290683" y="4101084"/>
            <a:ext cx="5825379" cy="2869662"/>
          </a:xfrm>
          <a:prstGeom prst="rect">
            <a:avLst/>
          </a:prstGeom>
        </p:spPr>
      </p:pic>
      <p:pic>
        <p:nvPicPr>
          <p:cNvPr id="9" name="Picture 8"/>
          <p:cNvPicPr>
            <a:picLocks noChangeAspect="1"/>
          </p:cNvPicPr>
          <p:nvPr/>
        </p:nvPicPr>
        <p:blipFill>
          <a:blip r:embed="rId6"/>
          <a:stretch>
            <a:fillRect/>
          </a:stretch>
        </p:blipFill>
        <p:spPr>
          <a:xfrm>
            <a:off x="6290684" y="1013616"/>
            <a:ext cx="5825380" cy="2973427"/>
          </a:xfrm>
          <a:prstGeom prst="rect">
            <a:avLst/>
          </a:prstGeom>
        </p:spPr>
      </p:pic>
    </p:spTree>
    <p:extLst>
      <p:ext uri="{BB962C8B-B14F-4D97-AF65-F5344CB8AC3E}">
        <p14:creationId xmlns:p14="http://schemas.microsoft.com/office/powerpoint/2010/main" val="109474126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598A-CE4A-4DEE-93E2-801F249FD9EC}"/>
              </a:ext>
            </a:extLst>
          </p:cNvPr>
          <p:cNvSpPr>
            <a:spLocks noGrp="1"/>
          </p:cNvSpPr>
          <p:nvPr>
            <p:ph type="title"/>
          </p:nvPr>
        </p:nvSpPr>
        <p:spPr/>
        <p:txBody>
          <a:bodyPr vert="horz" wrap="square" lIns="89630" tIns="44814" rIns="89630" bIns="44814" rtlCol="0" anchor="ctr">
            <a:normAutofit/>
          </a:bodyPr>
          <a:lstStyle/>
          <a:p>
            <a:pPr defTabSz="914049"/>
            <a:r>
              <a:rPr lang="en-US"/>
              <a:t>IoT in the Cloud and on the Edge</a:t>
            </a:r>
          </a:p>
        </p:txBody>
      </p:sp>
      <p:sp>
        <p:nvSpPr>
          <p:cNvPr id="3" name="Content Placeholder 2">
            <a:extLst>
              <a:ext uri="{FF2B5EF4-FFF2-40B4-BE49-F238E27FC236}">
                <a16:creationId xmlns:a16="http://schemas.microsoft.com/office/drawing/2014/main" id="{0ACFDAB3-C7A9-411B-88B2-D1B8DBAB667A}"/>
              </a:ext>
            </a:extLst>
          </p:cNvPr>
          <p:cNvSpPr>
            <a:spLocks noGrp="1"/>
          </p:cNvSpPr>
          <p:nvPr>
            <p:ph type="body" sz="quarter" idx="4294967295"/>
          </p:nvPr>
        </p:nvSpPr>
        <p:spPr>
          <a:xfrm>
            <a:off x="697228" y="3583072"/>
            <a:ext cx="5222179" cy="2018408"/>
          </a:xfrm>
        </p:spPr>
        <p:txBody>
          <a:bodyPr/>
          <a:lstStyle/>
          <a:p>
            <a:pPr marL="0" indent="0">
              <a:buNone/>
            </a:pPr>
            <a:r>
              <a:rPr lang="en-US" sz="3200">
                <a:solidFill>
                  <a:schemeClr val="tx2"/>
                </a:solidFill>
              </a:rPr>
              <a:t>IoT in the Cloud </a:t>
            </a:r>
          </a:p>
          <a:p>
            <a:pPr marL="0" lvl="1" indent="0">
              <a:spcBef>
                <a:spcPts val="588"/>
              </a:spcBef>
              <a:spcAft>
                <a:spcPts val="588"/>
              </a:spcAft>
              <a:buNone/>
            </a:pPr>
            <a:r>
              <a:rPr lang="en-US" sz="1765"/>
              <a:t>Remote monitoring and management</a:t>
            </a:r>
          </a:p>
          <a:p>
            <a:pPr marL="0" lvl="1" indent="0">
              <a:spcBef>
                <a:spcPts val="588"/>
              </a:spcBef>
              <a:spcAft>
                <a:spcPts val="588"/>
              </a:spcAft>
              <a:buNone/>
            </a:pPr>
            <a:r>
              <a:rPr lang="en-US" sz="1765"/>
              <a:t>Merging remote data from multiple IoT devices </a:t>
            </a:r>
          </a:p>
          <a:p>
            <a:pPr marL="0" lvl="1" indent="0">
              <a:spcBef>
                <a:spcPts val="588"/>
              </a:spcBef>
              <a:spcAft>
                <a:spcPts val="588"/>
              </a:spcAft>
              <a:buNone/>
            </a:pPr>
            <a:r>
              <a:rPr lang="en-US" sz="1765"/>
              <a:t>Infinite compute and storage to train machine learning and other advanced AI tools </a:t>
            </a:r>
          </a:p>
        </p:txBody>
      </p:sp>
      <p:sp>
        <p:nvSpPr>
          <p:cNvPr id="4" name="Text Placeholder 3"/>
          <p:cNvSpPr>
            <a:spLocks noGrp="1"/>
          </p:cNvSpPr>
          <p:nvPr>
            <p:ph type="body" sz="quarter" idx="4294967295"/>
          </p:nvPr>
        </p:nvSpPr>
        <p:spPr>
          <a:xfrm>
            <a:off x="6382319" y="3558155"/>
            <a:ext cx="5808818" cy="2704652"/>
          </a:xfrm>
        </p:spPr>
        <p:txBody>
          <a:bodyPr/>
          <a:lstStyle/>
          <a:p>
            <a:pPr marL="0" indent="0">
              <a:buNone/>
            </a:pPr>
            <a:r>
              <a:rPr lang="en-US" sz="3200">
                <a:solidFill>
                  <a:schemeClr val="tx2"/>
                </a:solidFill>
              </a:rPr>
              <a:t>IoT on the Edge</a:t>
            </a:r>
          </a:p>
          <a:p>
            <a:pPr marL="0" lvl="1" indent="0">
              <a:spcBef>
                <a:spcPts val="588"/>
              </a:spcBef>
              <a:spcAft>
                <a:spcPts val="588"/>
              </a:spcAft>
              <a:buNone/>
            </a:pPr>
            <a:r>
              <a:rPr lang="en-US" sz="1765"/>
              <a:t>Low latency tight control loops require near real-time response</a:t>
            </a:r>
          </a:p>
          <a:p>
            <a:pPr marL="0" lvl="1" indent="0">
              <a:spcBef>
                <a:spcPts val="588"/>
              </a:spcBef>
              <a:spcAft>
                <a:spcPts val="588"/>
              </a:spcAft>
              <a:buNone/>
            </a:pPr>
            <a:r>
              <a:rPr lang="en-US" sz="1765"/>
              <a:t>Protocol translation &amp; data normalization</a:t>
            </a:r>
          </a:p>
          <a:p>
            <a:pPr marL="0" lvl="1" indent="0">
              <a:spcBef>
                <a:spcPts val="588"/>
              </a:spcBef>
              <a:spcAft>
                <a:spcPts val="588"/>
              </a:spcAft>
              <a:buNone/>
            </a:pPr>
            <a:r>
              <a:rPr lang="en-US" sz="1765"/>
              <a:t>Privacy of data and protection of IP </a:t>
            </a:r>
          </a:p>
          <a:p>
            <a:endParaRPr lang="en-US"/>
          </a:p>
        </p:txBody>
      </p:sp>
      <p:sp>
        <p:nvSpPr>
          <p:cNvPr id="5" name="Content Placeholder 2">
            <a:extLst>
              <a:ext uri="{FF2B5EF4-FFF2-40B4-BE49-F238E27FC236}">
                <a16:creationId xmlns:a16="http://schemas.microsoft.com/office/drawing/2014/main" id="{1EBCA533-414F-4B7B-B1A2-C41D18BD1536}"/>
              </a:ext>
            </a:extLst>
          </p:cNvPr>
          <p:cNvSpPr txBox="1">
            <a:spLocks/>
          </p:cNvSpPr>
          <p:nvPr/>
        </p:nvSpPr>
        <p:spPr>
          <a:xfrm>
            <a:off x="6733128" y="1826081"/>
            <a:ext cx="4619180" cy="4350104"/>
          </a:xfrm>
          <a:prstGeom prst="rect">
            <a:avLst/>
          </a:prstGeom>
        </p:spPr>
        <p:txBody>
          <a:bodyPr vert="horz" lIns="91414" tIns="45706" rIns="91414" bIns="45706"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96386">
              <a:spcBef>
                <a:spcPts val="980"/>
              </a:spcBef>
              <a:buNone/>
              <a:defRPr/>
            </a:pPr>
            <a:endParaRPr lang="en-US">
              <a:solidFill>
                <a:srgbClr val="505050"/>
              </a:solidFill>
              <a:latin typeface="Segoe UI Semilight"/>
            </a:endParaRPr>
          </a:p>
        </p:txBody>
      </p:sp>
      <p:grpSp>
        <p:nvGrpSpPr>
          <p:cNvPr id="73" name="Group 72"/>
          <p:cNvGrpSpPr/>
          <p:nvPr/>
        </p:nvGrpSpPr>
        <p:grpSpPr>
          <a:xfrm>
            <a:off x="1595470" y="1565291"/>
            <a:ext cx="2282362" cy="1594273"/>
            <a:chOff x="9691715" y="2578594"/>
            <a:chExt cx="2283010" cy="1594725"/>
          </a:xfrm>
        </p:grpSpPr>
        <p:grpSp>
          <p:nvGrpSpPr>
            <p:cNvPr id="74" name="Group 73"/>
            <p:cNvGrpSpPr>
              <a:grpSpLocks noChangeAspect="1"/>
            </p:cNvGrpSpPr>
            <p:nvPr/>
          </p:nvGrpSpPr>
          <p:grpSpPr>
            <a:xfrm>
              <a:off x="10036250" y="3676676"/>
              <a:ext cx="613542" cy="488277"/>
              <a:chOff x="7447097" y="5073261"/>
              <a:chExt cx="1524001" cy="1212851"/>
            </a:xfrm>
          </p:grpSpPr>
          <p:sp>
            <p:nvSpPr>
              <p:cNvPr id="103" name="AutoShape 3"/>
              <p:cNvSpPr>
                <a:spLocks noChangeAspect="1" noChangeArrowheads="1" noTextEdit="1"/>
              </p:cNvSpPr>
              <p:nvPr/>
            </p:nvSpPr>
            <p:spPr bwMode="auto">
              <a:xfrm>
                <a:off x="7447097" y="5078024"/>
                <a:ext cx="1524000" cy="12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04" name="Freeform 5"/>
              <p:cNvSpPr>
                <a:spLocks/>
              </p:cNvSpPr>
              <p:nvPr/>
            </p:nvSpPr>
            <p:spPr bwMode="auto">
              <a:xfrm>
                <a:off x="7451860" y="5705087"/>
                <a:ext cx="1519238" cy="581025"/>
              </a:xfrm>
              <a:custGeom>
                <a:avLst/>
                <a:gdLst>
                  <a:gd name="T0" fmla="*/ 0 w 957"/>
                  <a:gd name="T1" fmla="*/ 0 h 366"/>
                  <a:gd name="T2" fmla="*/ 0 w 957"/>
                  <a:gd name="T3" fmla="*/ 366 h 366"/>
                  <a:gd name="T4" fmla="*/ 255 w 957"/>
                  <a:gd name="T5" fmla="*/ 366 h 366"/>
                  <a:gd name="T6" fmla="*/ 255 w 957"/>
                  <a:gd name="T7" fmla="*/ 262 h 366"/>
                  <a:gd name="T8" fmla="*/ 471 w 957"/>
                  <a:gd name="T9" fmla="*/ 262 h 366"/>
                  <a:gd name="T10" fmla="*/ 471 w 957"/>
                  <a:gd name="T11" fmla="*/ 366 h 366"/>
                  <a:gd name="T12" fmla="*/ 957 w 957"/>
                  <a:gd name="T13" fmla="*/ 366 h 366"/>
                  <a:gd name="T14" fmla="*/ 957 w 957"/>
                  <a:gd name="T15" fmla="*/ 0 h 366"/>
                  <a:gd name="T16" fmla="*/ 0 w 957"/>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66">
                    <a:moveTo>
                      <a:pt x="0" y="0"/>
                    </a:moveTo>
                    <a:lnTo>
                      <a:pt x="0" y="366"/>
                    </a:lnTo>
                    <a:lnTo>
                      <a:pt x="255" y="366"/>
                    </a:lnTo>
                    <a:lnTo>
                      <a:pt x="255" y="262"/>
                    </a:lnTo>
                    <a:lnTo>
                      <a:pt x="471" y="262"/>
                    </a:lnTo>
                    <a:lnTo>
                      <a:pt x="471" y="366"/>
                    </a:lnTo>
                    <a:lnTo>
                      <a:pt x="957" y="366"/>
                    </a:lnTo>
                    <a:lnTo>
                      <a:pt x="957"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05" name="Rectangle 6"/>
              <p:cNvSpPr>
                <a:spLocks noChangeArrowheads="1"/>
              </p:cNvSpPr>
              <p:nvPr/>
            </p:nvSpPr>
            <p:spPr bwMode="auto">
              <a:xfrm>
                <a:off x="8669472" y="5705087"/>
                <a:ext cx="301625" cy="58102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06" name="Rectangle 7"/>
              <p:cNvSpPr>
                <a:spLocks noChangeArrowheads="1"/>
              </p:cNvSpPr>
              <p:nvPr/>
            </p:nvSpPr>
            <p:spPr bwMode="auto">
              <a:xfrm>
                <a:off x="7770947" y="5946387"/>
                <a:ext cx="85725"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07" name="Rectangle 8"/>
              <p:cNvSpPr>
                <a:spLocks noChangeArrowheads="1"/>
              </p:cNvSpPr>
              <p:nvPr/>
            </p:nvSpPr>
            <p:spPr bwMode="auto">
              <a:xfrm>
                <a:off x="7574097" y="5946387"/>
                <a:ext cx="84138"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08" name="Rectangle 9"/>
              <p:cNvSpPr>
                <a:spLocks noChangeArrowheads="1"/>
              </p:cNvSpPr>
              <p:nvPr/>
            </p:nvSpPr>
            <p:spPr bwMode="auto">
              <a:xfrm>
                <a:off x="7988435" y="5946387"/>
                <a:ext cx="79375"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09" name="Rectangle 10"/>
              <p:cNvSpPr>
                <a:spLocks noChangeArrowheads="1"/>
              </p:cNvSpPr>
              <p:nvPr/>
            </p:nvSpPr>
            <p:spPr bwMode="auto">
              <a:xfrm>
                <a:off x="8199572" y="5946387"/>
                <a:ext cx="79375"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10" name="Rectangle 11"/>
              <p:cNvSpPr>
                <a:spLocks noChangeArrowheads="1"/>
              </p:cNvSpPr>
              <p:nvPr/>
            </p:nvSpPr>
            <p:spPr bwMode="auto">
              <a:xfrm>
                <a:off x="8410710" y="5946387"/>
                <a:ext cx="80963"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11" name="Freeform 12"/>
              <p:cNvSpPr>
                <a:spLocks/>
              </p:cNvSpPr>
              <p:nvPr/>
            </p:nvSpPr>
            <p:spPr bwMode="auto">
              <a:xfrm>
                <a:off x="8115435" y="5073261"/>
                <a:ext cx="187325" cy="127000"/>
              </a:xfrm>
              <a:custGeom>
                <a:avLst/>
                <a:gdLst>
                  <a:gd name="T0" fmla="*/ 118 w 118"/>
                  <a:gd name="T1" fmla="*/ 80 h 80"/>
                  <a:gd name="T2" fmla="*/ 112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2" y="0"/>
                    </a:lnTo>
                    <a:lnTo>
                      <a:pt x="3" y="0"/>
                    </a:lnTo>
                    <a:lnTo>
                      <a:pt x="0" y="80"/>
                    </a:lnTo>
                    <a:lnTo>
                      <a:pt x="118"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12" name="Freeform 13"/>
              <p:cNvSpPr>
                <a:spLocks/>
              </p:cNvSpPr>
              <p:nvPr/>
            </p:nvSpPr>
            <p:spPr bwMode="auto">
              <a:xfrm>
                <a:off x="7696335" y="5073261"/>
                <a:ext cx="187325" cy="127000"/>
              </a:xfrm>
              <a:custGeom>
                <a:avLst/>
                <a:gdLst>
                  <a:gd name="T0" fmla="*/ 118 w 118"/>
                  <a:gd name="T1" fmla="*/ 80 h 80"/>
                  <a:gd name="T2" fmla="*/ 115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5" y="0"/>
                    </a:lnTo>
                    <a:lnTo>
                      <a:pt x="3" y="0"/>
                    </a:lnTo>
                    <a:lnTo>
                      <a:pt x="0" y="80"/>
                    </a:lnTo>
                    <a:lnTo>
                      <a:pt x="118"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13" name="Freeform 14"/>
              <p:cNvSpPr>
                <a:spLocks/>
              </p:cNvSpPr>
              <p:nvPr/>
            </p:nvSpPr>
            <p:spPr bwMode="auto">
              <a:xfrm>
                <a:off x="8528185" y="5073261"/>
                <a:ext cx="188913" cy="127000"/>
              </a:xfrm>
              <a:custGeom>
                <a:avLst/>
                <a:gdLst>
                  <a:gd name="T0" fmla="*/ 119 w 119"/>
                  <a:gd name="T1" fmla="*/ 80 h 80"/>
                  <a:gd name="T2" fmla="*/ 116 w 119"/>
                  <a:gd name="T3" fmla="*/ 0 h 80"/>
                  <a:gd name="T4" fmla="*/ 6 w 119"/>
                  <a:gd name="T5" fmla="*/ 0 h 80"/>
                  <a:gd name="T6" fmla="*/ 0 w 119"/>
                  <a:gd name="T7" fmla="*/ 80 h 80"/>
                  <a:gd name="T8" fmla="*/ 119 w 119"/>
                  <a:gd name="T9" fmla="*/ 80 h 80"/>
                </a:gdLst>
                <a:ahLst/>
                <a:cxnLst>
                  <a:cxn ang="0">
                    <a:pos x="T0" y="T1"/>
                  </a:cxn>
                  <a:cxn ang="0">
                    <a:pos x="T2" y="T3"/>
                  </a:cxn>
                  <a:cxn ang="0">
                    <a:pos x="T4" y="T5"/>
                  </a:cxn>
                  <a:cxn ang="0">
                    <a:pos x="T6" y="T7"/>
                  </a:cxn>
                  <a:cxn ang="0">
                    <a:pos x="T8" y="T9"/>
                  </a:cxn>
                </a:cxnLst>
                <a:rect l="0" t="0" r="r" b="b"/>
                <a:pathLst>
                  <a:path w="119" h="80">
                    <a:moveTo>
                      <a:pt x="119" y="80"/>
                    </a:moveTo>
                    <a:lnTo>
                      <a:pt x="116" y="0"/>
                    </a:lnTo>
                    <a:lnTo>
                      <a:pt x="6" y="0"/>
                    </a:lnTo>
                    <a:lnTo>
                      <a:pt x="0" y="80"/>
                    </a:lnTo>
                    <a:lnTo>
                      <a:pt x="119"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14" name="Freeform 15"/>
              <p:cNvSpPr>
                <a:spLocks/>
              </p:cNvSpPr>
              <p:nvPr/>
            </p:nvSpPr>
            <p:spPr bwMode="auto">
              <a:xfrm>
                <a:off x="7667760" y="5233599"/>
                <a:ext cx="244475" cy="476250"/>
              </a:xfrm>
              <a:custGeom>
                <a:avLst/>
                <a:gdLst>
                  <a:gd name="T0" fmla="*/ 18 w 154"/>
                  <a:gd name="T1" fmla="*/ 0 h 300"/>
                  <a:gd name="T2" fmla="*/ 0 w 154"/>
                  <a:gd name="T3" fmla="*/ 300 h 300"/>
                  <a:gd name="T4" fmla="*/ 154 w 154"/>
                  <a:gd name="T5" fmla="*/ 300 h 300"/>
                  <a:gd name="T6" fmla="*/ 136 w 154"/>
                  <a:gd name="T7" fmla="*/ 0 h 300"/>
                  <a:gd name="T8" fmla="*/ 18 w 154"/>
                  <a:gd name="T9" fmla="*/ 0 h 300"/>
                </a:gdLst>
                <a:ahLst/>
                <a:cxnLst>
                  <a:cxn ang="0">
                    <a:pos x="T0" y="T1"/>
                  </a:cxn>
                  <a:cxn ang="0">
                    <a:pos x="T2" y="T3"/>
                  </a:cxn>
                  <a:cxn ang="0">
                    <a:pos x="T4" y="T5"/>
                  </a:cxn>
                  <a:cxn ang="0">
                    <a:pos x="T6" y="T7"/>
                  </a:cxn>
                  <a:cxn ang="0">
                    <a:pos x="T8" y="T9"/>
                  </a:cxn>
                </a:cxnLst>
                <a:rect l="0" t="0" r="r" b="b"/>
                <a:pathLst>
                  <a:path w="154" h="300">
                    <a:moveTo>
                      <a:pt x="18" y="0"/>
                    </a:moveTo>
                    <a:lnTo>
                      <a:pt x="0" y="300"/>
                    </a:lnTo>
                    <a:lnTo>
                      <a:pt x="154" y="300"/>
                    </a:lnTo>
                    <a:lnTo>
                      <a:pt x="136" y="0"/>
                    </a:lnTo>
                    <a:lnTo>
                      <a:pt x="1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15" name="Freeform 16"/>
              <p:cNvSpPr>
                <a:spLocks/>
              </p:cNvSpPr>
              <p:nvPr/>
            </p:nvSpPr>
            <p:spPr bwMode="auto">
              <a:xfrm>
                <a:off x="8505960" y="5233599"/>
                <a:ext cx="239713" cy="476250"/>
              </a:xfrm>
              <a:custGeom>
                <a:avLst/>
                <a:gdLst>
                  <a:gd name="T0" fmla="*/ 14 w 151"/>
                  <a:gd name="T1" fmla="*/ 0 h 300"/>
                  <a:gd name="T2" fmla="*/ 0 w 151"/>
                  <a:gd name="T3" fmla="*/ 300 h 300"/>
                  <a:gd name="T4" fmla="*/ 151 w 151"/>
                  <a:gd name="T5" fmla="*/ 300 h 300"/>
                  <a:gd name="T6" fmla="*/ 136 w 151"/>
                  <a:gd name="T7" fmla="*/ 0 h 300"/>
                  <a:gd name="T8" fmla="*/ 14 w 151"/>
                  <a:gd name="T9" fmla="*/ 0 h 300"/>
                </a:gdLst>
                <a:ahLst/>
                <a:cxnLst>
                  <a:cxn ang="0">
                    <a:pos x="T0" y="T1"/>
                  </a:cxn>
                  <a:cxn ang="0">
                    <a:pos x="T2" y="T3"/>
                  </a:cxn>
                  <a:cxn ang="0">
                    <a:pos x="T4" y="T5"/>
                  </a:cxn>
                  <a:cxn ang="0">
                    <a:pos x="T6" y="T7"/>
                  </a:cxn>
                  <a:cxn ang="0">
                    <a:pos x="T8" y="T9"/>
                  </a:cxn>
                </a:cxnLst>
                <a:rect l="0" t="0" r="r" b="b"/>
                <a:pathLst>
                  <a:path w="151" h="300">
                    <a:moveTo>
                      <a:pt x="14" y="0"/>
                    </a:moveTo>
                    <a:lnTo>
                      <a:pt x="0" y="300"/>
                    </a:lnTo>
                    <a:lnTo>
                      <a:pt x="151" y="300"/>
                    </a:lnTo>
                    <a:lnTo>
                      <a:pt x="136" y="0"/>
                    </a:lnTo>
                    <a:lnTo>
                      <a:pt x="14"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16" name="Freeform 17"/>
              <p:cNvSpPr>
                <a:spLocks/>
              </p:cNvSpPr>
              <p:nvPr/>
            </p:nvSpPr>
            <p:spPr bwMode="auto">
              <a:xfrm>
                <a:off x="8086860" y="5233599"/>
                <a:ext cx="239713" cy="476250"/>
              </a:xfrm>
              <a:custGeom>
                <a:avLst/>
                <a:gdLst>
                  <a:gd name="T0" fmla="*/ 15 w 151"/>
                  <a:gd name="T1" fmla="*/ 0 h 300"/>
                  <a:gd name="T2" fmla="*/ 0 w 151"/>
                  <a:gd name="T3" fmla="*/ 300 h 300"/>
                  <a:gd name="T4" fmla="*/ 151 w 151"/>
                  <a:gd name="T5" fmla="*/ 300 h 300"/>
                  <a:gd name="T6" fmla="*/ 136 w 151"/>
                  <a:gd name="T7" fmla="*/ 0 h 300"/>
                  <a:gd name="T8" fmla="*/ 15 w 151"/>
                  <a:gd name="T9" fmla="*/ 0 h 300"/>
                </a:gdLst>
                <a:ahLst/>
                <a:cxnLst>
                  <a:cxn ang="0">
                    <a:pos x="T0" y="T1"/>
                  </a:cxn>
                  <a:cxn ang="0">
                    <a:pos x="T2" y="T3"/>
                  </a:cxn>
                  <a:cxn ang="0">
                    <a:pos x="T4" y="T5"/>
                  </a:cxn>
                  <a:cxn ang="0">
                    <a:pos x="T6" y="T7"/>
                  </a:cxn>
                  <a:cxn ang="0">
                    <a:pos x="T8" y="T9"/>
                  </a:cxn>
                </a:cxnLst>
                <a:rect l="0" t="0" r="r" b="b"/>
                <a:pathLst>
                  <a:path w="151" h="300">
                    <a:moveTo>
                      <a:pt x="15" y="0"/>
                    </a:moveTo>
                    <a:lnTo>
                      <a:pt x="0" y="300"/>
                    </a:lnTo>
                    <a:lnTo>
                      <a:pt x="151" y="300"/>
                    </a:lnTo>
                    <a:lnTo>
                      <a:pt x="136" y="0"/>
                    </a:lnTo>
                    <a:lnTo>
                      <a:pt x="15"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grpSp>
        <p:grpSp>
          <p:nvGrpSpPr>
            <p:cNvPr id="75" name="Group 74"/>
            <p:cNvGrpSpPr>
              <a:grpSpLocks noChangeAspect="1"/>
            </p:cNvGrpSpPr>
            <p:nvPr/>
          </p:nvGrpSpPr>
          <p:grpSpPr>
            <a:xfrm>
              <a:off x="10835144" y="3534659"/>
              <a:ext cx="638660" cy="638660"/>
              <a:chOff x="5652683" y="1636246"/>
              <a:chExt cx="3791758" cy="3791758"/>
            </a:xfrm>
          </p:grpSpPr>
          <p:sp>
            <p:nvSpPr>
              <p:cNvPr id="98" name="Oval 97"/>
              <p:cNvSpPr/>
              <p:nvPr/>
            </p:nvSpPr>
            <p:spPr>
              <a:xfrm>
                <a:off x="5652683" y="1636246"/>
                <a:ext cx="3791758" cy="37917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99" name="Oval 98"/>
              <p:cNvSpPr/>
              <p:nvPr/>
            </p:nvSpPr>
            <p:spPr>
              <a:xfrm>
                <a:off x="5974946" y="1932012"/>
                <a:ext cx="3147232" cy="31472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100" name="Freeform 48"/>
              <p:cNvSpPr/>
              <p:nvPr/>
            </p:nvSpPr>
            <p:spPr>
              <a:xfrm>
                <a:off x="6295808" y="2256800"/>
                <a:ext cx="2505509" cy="2183437"/>
              </a:xfrm>
              <a:custGeom>
                <a:avLst/>
                <a:gdLst>
                  <a:gd name="connsiteX0" fmla="*/ 12973 w 2505509"/>
                  <a:gd name="connsiteY0" fmla="*/ 1439095 h 2183437"/>
                  <a:gd name="connsiteX1" fmla="*/ 575457 w 2505509"/>
                  <a:gd name="connsiteY1" fmla="*/ 1439095 h 2183437"/>
                  <a:gd name="connsiteX2" fmla="*/ 584862 w 2505509"/>
                  <a:gd name="connsiteY2" fmla="*/ 1479903 h 2183437"/>
                  <a:gd name="connsiteX3" fmla="*/ 674784 w 2505509"/>
                  <a:gd name="connsiteY3" fmla="*/ 1666956 h 2183437"/>
                  <a:gd name="connsiteX4" fmla="*/ 749976 w 2505509"/>
                  <a:gd name="connsiteY4" fmla="*/ 1758089 h 2183437"/>
                  <a:gd name="connsiteX5" fmla="*/ 393075 w 2505509"/>
                  <a:gd name="connsiteY5" fmla="*/ 2183437 h 2183437"/>
                  <a:gd name="connsiteX6" fmla="*/ 371209 w 2505509"/>
                  <a:gd name="connsiteY6" fmla="*/ 2163564 h 2183437"/>
                  <a:gd name="connsiteX7" fmla="*/ 25749 w 2505509"/>
                  <a:gd name="connsiteY7" fmla="*/ 1522809 h 2183437"/>
                  <a:gd name="connsiteX8" fmla="*/ 233325 w 2505509"/>
                  <a:gd name="connsiteY8" fmla="*/ 536212 h 2183437"/>
                  <a:gd name="connsiteX9" fmla="*/ 669094 w 2505509"/>
                  <a:gd name="connsiteY9" fmla="*/ 878298 h 2183437"/>
                  <a:gd name="connsiteX10" fmla="*/ 608893 w 2505509"/>
                  <a:gd name="connsiteY10" fmla="*/ 989210 h 2183437"/>
                  <a:gd name="connsiteX11" fmla="*/ 552732 w 2505509"/>
                  <a:gd name="connsiteY11" fmla="*/ 1267386 h 2183437"/>
                  <a:gd name="connsiteX12" fmla="*/ 556251 w 2505509"/>
                  <a:gd name="connsiteY12" fmla="*/ 1313894 h 2183437"/>
                  <a:gd name="connsiteX13" fmla="*/ 2349 w 2505509"/>
                  <a:gd name="connsiteY13" fmla="*/ 1313894 h 2183437"/>
                  <a:gd name="connsiteX14" fmla="*/ 0 w 2505509"/>
                  <a:gd name="connsiteY14" fmla="*/ 1267386 h 2183437"/>
                  <a:gd name="connsiteX15" fmla="*/ 216450 w 2505509"/>
                  <a:gd name="connsiteY15" fmla="*/ 558779 h 2183437"/>
                  <a:gd name="connsiteX16" fmla="*/ 2118406 w 2505509"/>
                  <a:gd name="connsiteY16" fmla="*/ 333069 h 2183437"/>
                  <a:gd name="connsiteX17" fmla="*/ 2174250 w 2505509"/>
                  <a:gd name="connsiteY17" fmla="*/ 382024 h 2183437"/>
                  <a:gd name="connsiteX18" fmla="*/ 2477793 w 2505509"/>
                  <a:gd name="connsiteY18" fmla="*/ 890504 h 2183437"/>
                  <a:gd name="connsiteX19" fmla="*/ 2505509 w 2505509"/>
                  <a:gd name="connsiteY19" fmla="*/ 998296 h 2183437"/>
                  <a:gd name="connsiteX20" fmla="*/ 1926602 w 2505509"/>
                  <a:gd name="connsiteY20" fmla="*/ 991538 h 2183437"/>
                  <a:gd name="connsiteX21" fmla="*/ 1925879 w 2505509"/>
                  <a:gd name="connsiteY21" fmla="*/ 989210 h 2183437"/>
                  <a:gd name="connsiteX22" fmla="*/ 1818848 w 2505509"/>
                  <a:gd name="connsiteY22" fmla="*/ 812800 h 2183437"/>
                  <a:gd name="connsiteX23" fmla="*/ 1752898 w 2505509"/>
                  <a:gd name="connsiteY23" fmla="*/ 743625 h 2183437"/>
                  <a:gd name="connsiteX24" fmla="*/ 1065347 w 2505509"/>
                  <a:gd name="connsiteY24" fmla="*/ 17602 h 2183437"/>
                  <a:gd name="connsiteX25" fmla="*/ 1065347 w 2505509"/>
                  <a:gd name="connsiteY25" fmla="*/ 585259 h 2183437"/>
                  <a:gd name="connsiteX26" fmla="*/ 989210 w 2505509"/>
                  <a:gd name="connsiteY26" fmla="*/ 608893 h 2183437"/>
                  <a:gd name="connsiteX27" fmla="*/ 762049 w 2505509"/>
                  <a:gd name="connsiteY27" fmla="*/ 762049 h 2183437"/>
                  <a:gd name="connsiteX28" fmla="*/ 747002 w 2505509"/>
                  <a:gd name="connsiteY28" fmla="*/ 780287 h 2183437"/>
                  <a:gd name="connsiteX29" fmla="*/ 310701 w 2505509"/>
                  <a:gd name="connsiteY29" fmla="*/ 437784 h 2183437"/>
                  <a:gd name="connsiteX30" fmla="*/ 371209 w 2505509"/>
                  <a:gd name="connsiteY30" fmla="*/ 371209 h 2183437"/>
                  <a:gd name="connsiteX31" fmla="*/ 1011964 w 2505509"/>
                  <a:gd name="connsiteY31" fmla="*/ 25749 h 2183437"/>
                  <a:gd name="connsiteX32" fmla="*/ 1267386 w 2505509"/>
                  <a:gd name="connsiteY32" fmla="*/ 0 h 2183437"/>
                  <a:gd name="connsiteX33" fmla="*/ 1857980 w 2505509"/>
                  <a:gd name="connsiteY33" fmla="*/ 145729 h 2183437"/>
                  <a:gd name="connsiteX34" fmla="*/ 2024058 w 2505509"/>
                  <a:gd name="connsiteY34" fmla="*/ 250757 h 2183437"/>
                  <a:gd name="connsiteX35" fmla="*/ 1653462 w 2505509"/>
                  <a:gd name="connsiteY35" fmla="*/ 667027 h 2183437"/>
                  <a:gd name="connsiteX36" fmla="*/ 1577219 w 2505509"/>
                  <a:gd name="connsiteY36" fmla="*/ 623205 h 2183437"/>
                  <a:gd name="connsiteX37" fmla="*/ 1267386 w 2505509"/>
                  <a:gd name="connsiteY37" fmla="*/ 552732 h 2183437"/>
                  <a:gd name="connsiteX38" fmla="*/ 1190548 w 2505509"/>
                  <a:gd name="connsiteY38" fmla="*/ 560478 h 2183437"/>
                  <a:gd name="connsiteX39" fmla="*/ 1190548 w 2505509"/>
                  <a:gd name="connsiteY39" fmla="*/ 3880 h 218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05509" h="2183437">
                    <a:moveTo>
                      <a:pt x="12973" y="1439095"/>
                    </a:moveTo>
                    <a:lnTo>
                      <a:pt x="575457" y="1439095"/>
                    </a:lnTo>
                    <a:lnTo>
                      <a:pt x="584862" y="1479903"/>
                    </a:lnTo>
                    <a:cubicBezTo>
                      <a:pt x="605743" y="1547037"/>
                      <a:pt x="636256" y="1609927"/>
                      <a:pt x="674784" y="1666956"/>
                    </a:cubicBezTo>
                    <a:lnTo>
                      <a:pt x="749976" y="1758089"/>
                    </a:lnTo>
                    <a:lnTo>
                      <a:pt x="393075" y="2183437"/>
                    </a:lnTo>
                    <a:lnTo>
                      <a:pt x="371209" y="2163564"/>
                    </a:lnTo>
                    <a:cubicBezTo>
                      <a:pt x="199195" y="1991550"/>
                      <a:pt x="76397" y="1770320"/>
                      <a:pt x="25749" y="1522809"/>
                    </a:cubicBezTo>
                    <a:close/>
                    <a:moveTo>
                      <a:pt x="233325" y="536212"/>
                    </a:moveTo>
                    <a:lnTo>
                      <a:pt x="669094" y="878298"/>
                    </a:lnTo>
                    <a:lnTo>
                      <a:pt x="608893" y="989210"/>
                    </a:lnTo>
                    <a:cubicBezTo>
                      <a:pt x="572730" y="1074710"/>
                      <a:pt x="552732" y="1168713"/>
                      <a:pt x="552732" y="1267386"/>
                    </a:cubicBezTo>
                    <a:lnTo>
                      <a:pt x="556251" y="1313894"/>
                    </a:lnTo>
                    <a:lnTo>
                      <a:pt x="2349" y="1313894"/>
                    </a:lnTo>
                    <a:lnTo>
                      <a:pt x="0" y="1267386"/>
                    </a:lnTo>
                    <a:cubicBezTo>
                      <a:pt x="0" y="1004902"/>
                      <a:pt x="79795" y="761055"/>
                      <a:pt x="216450" y="558779"/>
                    </a:cubicBezTo>
                    <a:close/>
                    <a:moveTo>
                      <a:pt x="2118406" y="333069"/>
                    </a:moveTo>
                    <a:lnTo>
                      <a:pt x="2174250" y="382024"/>
                    </a:lnTo>
                    <a:cubicBezTo>
                      <a:pt x="2312337" y="523443"/>
                      <a:pt x="2417618" y="697037"/>
                      <a:pt x="2477793" y="890504"/>
                    </a:cubicBezTo>
                    <a:lnTo>
                      <a:pt x="2505509" y="998296"/>
                    </a:lnTo>
                    <a:lnTo>
                      <a:pt x="1926602" y="991538"/>
                    </a:lnTo>
                    <a:lnTo>
                      <a:pt x="1925879" y="989210"/>
                    </a:lnTo>
                    <a:cubicBezTo>
                      <a:pt x="1898757" y="925085"/>
                      <a:pt x="1862541" y="865743"/>
                      <a:pt x="1818848" y="812800"/>
                    </a:cubicBezTo>
                    <a:lnTo>
                      <a:pt x="1752898" y="743625"/>
                    </a:lnTo>
                    <a:close/>
                    <a:moveTo>
                      <a:pt x="1065347" y="17602"/>
                    </a:moveTo>
                    <a:lnTo>
                      <a:pt x="1065347" y="585259"/>
                    </a:lnTo>
                    <a:lnTo>
                      <a:pt x="989210" y="608893"/>
                    </a:lnTo>
                    <a:cubicBezTo>
                      <a:pt x="903710" y="645057"/>
                      <a:pt x="826713" y="697386"/>
                      <a:pt x="762049" y="762049"/>
                    </a:cubicBezTo>
                    <a:lnTo>
                      <a:pt x="747002" y="780287"/>
                    </a:lnTo>
                    <a:lnTo>
                      <a:pt x="310701" y="437784"/>
                    </a:lnTo>
                    <a:lnTo>
                      <a:pt x="371209" y="371209"/>
                    </a:lnTo>
                    <a:cubicBezTo>
                      <a:pt x="543223" y="199195"/>
                      <a:pt x="764452" y="76397"/>
                      <a:pt x="1011964" y="25749"/>
                    </a:cubicBezTo>
                    <a:close/>
                    <a:moveTo>
                      <a:pt x="1267386" y="0"/>
                    </a:moveTo>
                    <a:cubicBezTo>
                      <a:pt x="1480655" y="0"/>
                      <a:pt x="1681620" y="52677"/>
                      <a:pt x="1857980" y="145729"/>
                    </a:cubicBezTo>
                    <a:lnTo>
                      <a:pt x="2024058" y="250757"/>
                    </a:lnTo>
                    <a:lnTo>
                      <a:pt x="1653462" y="667027"/>
                    </a:lnTo>
                    <a:lnTo>
                      <a:pt x="1577219" y="623205"/>
                    </a:lnTo>
                    <a:cubicBezTo>
                      <a:pt x="1483490" y="578042"/>
                      <a:pt x="1378394" y="552732"/>
                      <a:pt x="1267386" y="552732"/>
                    </a:cubicBezTo>
                    <a:lnTo>
                      <a:pt x="1190548" y="560478"/>
                    </a:lnTo>
                    <a:lnTo>
                      <a:pt x="1190548" y="3880"/>
                    </a:lnTo>
                    <a:close/>
                  </a:path>
                </a:pathLst>
              </a:custGeom>
              <a:gradFill flip="none" rotWithShape="1">
                <a:gsLst>
                  <a:gs pos="0">
                    <a:srgbClr val="80B940"/>
                  </a:gs>
                  <a:gs pos="100000">
                    <a:srgbClr val="CCD42A"/>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101" name="Rounded Rectangle 49"/>
              <p:cNvSpPr/>
              <p:nvPr/>
            </p:nvSpPr>
            <p:spPr>
              <a:xfrm>
                <a:off x="7498946" y="3360193"/>
                <a:ext cx="1447800" cy="29087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102" name="Oval 101"/>
              <p:cNvSpPr/>
              <p:nvPr/>
            </p:nvSpPr>
            <p:spPr>
              <a:xfrm>
                <a:off x="7294564" y="3236912"/>
                <a:ext cx="546099" cy="5460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grpSp>
        <p:grpSp>
          <p:nvGrpSpPr>
            <p:cNvPr id="76" name="Group 75"/>
            <p:cNvGrpSpPr>
              <a:grpSpLocks noChangeAspect="1"/>
            </p:cNvGrpSpPr>
            <p:nvPr/>
          </p:nvGrpSpPr>
          <p:grpSpPr>
            <a:xfrm>
              <a:off x="9691715" y="2991291"/>
              <a:ext cx="344446" cy="622117"/>
              <a:chOff x="9473248" y="2812868"/>
              <a:chExt cx="623595" cy="1126298"/>
            </a:xfrm>
          </p:grpSpPr>
          <p:sp>
            <p:nvSpPr>
              <p:cNvPr id="93" name="Rectangle 92"/>
              <p:cNvSpPr/>
              <p:nvPr/>
            </p:nvSpPr>
            <p:spPr bwMode="auto">
              <a:xfrm>
                <a:off x="9576623" y="2941946"/>
                <a:ext cx="71643" cy="386864"/>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 name="Rounded Rectangle 53"/>
              <p:cNvSpPr/>
              <p:nvPr/>
            </p:nvSpPr>
            <p:spPr bwMode="auto">
              <a:xfrm>
                <a:off x="9473249" y="2812868"/>
                <a:ext cx="278392" cy="326727"/>
              </a:xfrm>
              <a:prstGeom prst="round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 name="Rectangle 94"/>
              <p:cNvSpPr/>
              <p:nvPr/>
            </p:nvSpPr>
            <p:spPr bwMode="auto">
              <a:xfrm rot="18900000">
                <a:off x="9736815" y="3433411"/>
                <a:ext cx="71643" cy="386864"/>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Freeform 55"/>
              <p:cNvSpPr/>
              <p:nvPr/>
            </p:nvSpPr>
            <p:spPr bwMode="auto">
              <a:xfrm rot="17213818">
                <a:off x="9827149" y="3669472"/>
                <a:ext cx="241073" cy="298315"/>
              </a:xfrm>
              <a:custGeom>
                <a:avLst/>
                <a:gdLst>
                  <a:gd name="connsiteX0" fmla="*/ 237697 w 241073"/>
                  <a:gd name="connsiteY0" fmla="*/ 33748 h 298315"/>
                  <a:gd name="connsiteX1" fmla="*/ 206991 w 241073"/>
                  <a:gd name="connsiteY1" fmla="*/ 91247 h 298315"/>
                  <a:gd name="connsiteX2" fmla="*/ 208242 w 241073"/>
                  <a:gd name="connsiteY2" fmla="*/ 92231 h 298315"/>
                  <a:gd name="connsiteX3" fmla="*/ 239221 w 241073"/>
                  <a:gd name="connsiteY3" fmla="*/ 197980 h 298315"/>
                  <a:gd name="connsiteX4" fmla="*/ 136977 w 241073"/>
                  <a:gd name="connsiteY4" fmla="*/ 298315 h 298315"/>
                  <a:gd name="connsiteX5" fmla="*/ 129803 w 241073"/>
                  <a:gd name="connsiteY5" fmla="*/ 245187 h 298315"/>
                  <a:gd name="connsiteX6" fmla="*/ 186464 w 241073"/>
                  <a:gd name="connsiteY6" fmla="*/ 188454 h 298315"/>
                  <a:gd name="connsiteX7" fmla="*/ 152980 w 241073"/>
                  <a:gd name="connsiteY7" fmla="*/ 115936 h 298315"/>
                  <a:gd name="connsiteX8" fmla="*/ 73281 w 241073"/>
                  <a:gd name="connsiteY8" fmla="*/ 127475 h 298315"/>
                  <a:gd name="connsiteX9" fmla="*/ 59987 w 241073"/>
                  <a:gd name="connsiteY9" fmla="*/ 206072 h 298315"/>
                  <a:gd name="connsiteX10" fmla="*/ 11793 w 241073"/>
                  <a:gd name="connsiteY10" fmla="*/ 229570 h 298315"/>
                  <a:gd name="connsiteX11" fmla="*/ 36088 w 241073"/>
                  <a:gd name="connsiteY11" fmla="*/ 88849 h 298315"/>
                  <a:gd name="connsiteX12" fmla="*/ 141737 w 241073"/>
                  <a:gd name="connsiteY12" fmla="*/ 55547 h 298315"/>
                  <a:gd name="connsiteX13" fmla="*/ 144339 w 241073"/>
                  <a:gd name="connsiteY13" fmla="*/ 56480 h 298315"/>
                  <a:gd name="connsiteX14" fmla="*/ 174500 w 241073"/>
                  <a:gd name="connsiteY14" fmla="*/ 0 h 29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073" h="298315">
                    <a:moveTo>
                      <a:pt x="237697" y="33748"/>
                    </a:moveTo>
                    <a:lnTo>
                      <a:pt x="206991" y="91247"/>
                    </a:lnTo>
                    <a:lnTo>
                      <a:pt x="208242" y="92231"/>
                    </a:lnTo>
                    <a:cubicBezTo>
                      <a:pt x="233885" y="119974"/>
                      <a:pt x="245989" y="158998"/>
                      <a:pt x="239221" y="197980"/>
                    </a:cubicBezTo>
                    <a:cubicBezTo>
                      <a:pt x="230101" y="250506"/>
                      <a:pt x="188798" y="291038"/>
                      <a:pt x="136977" y="298315"/>
                    </a:cubicBezTo>
                    <a:lnTo>
                      <a:pt x="129803" y="245187"/>
                    </a:lnTo>
                    <a:cubicBezTo>
                      <a:pt x="158581" y="241020"/>
                      <a:pt x="181474" y="218098"/>
                      <a:pt x="186464" y="188454"/>
                    </a:cubicBezTo>
                    <a:cubicBezTo>
                      <a:pt x="191362" y="159363"/>
                      <a:pt x="177921" y="130252"/>
                      <a:pt x="152980" y="115936"/>
                    </a:cubicBezTo>
                    <a:cubicBezTo>
                      <a:pt x="126898" y="100965"/>
                      <a:pt x="94397" y="105670"/>
                      <a:pt x="73281" y="127475"/>
                    </a:cubicBezTo>
                    <a:cubicBezTo>
                      <a:pt x="53269" y="148139"/>
                      <a:pt x="47948" y="179594"/>
                      <a:pt x="59987" y="206072"/>
                    </a:cubicBezTo>
                    <a:lnTo>
                      <a:pt x="11793" y="229570"/>
                    </a:lnTo>
                    <a:cubicBezTo>
                      <a:pt x="-10423" y="182187"/>
                      <a:pt x="-661" y="125646"/>
                      <a:pt x="36088" y="88849"/>
                    </a:cubicBezTo>
                    <a:cubicBezTo>
                      <a:pt x="64491" y="60409"/>
                      <a:pt x="104070" y="48690"/>
                      <a:pt x="141737" y="55547"/>
                    </a:cubicBezTo>
                    <a:lnTo>
                      <a:pt x="144339" y="56480"/>
                    </a:lnTo>
                    <a:lnTo>
                      <a:pt x="174500" y="0"/>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 name="Freeform 56"/>
              <p:cNvSpPr/>
              <p:nvPr/>
            </p:nvSpPr>
            <p:spPr bwMode="auto">
              <a:xfrm>
                <a:off x="9473248" y="3217580"/>
                <a:ext cx="278392" cy="384668"/>
              </a:xfrm>
              <a:custGeom>
                <a:avLst/>
                <a:gdLst>
                  <a:gd name="connsiteX0" fmla="*/ 103374 w 278392"/>
                  <a:gd name="connsiteY0" fmla="*/ 0 h 384668"/>
                  <a:gd name="connsiteX1" fmla="*/ 175017 w 278392"/>
                  <a:gd name="connsiteY1" fmla="*/ 0 h 384668"/>
                  <a:gd name="connsiteX2" fmla="*/ 175017 w 278392"/>
                  <a:gd name="connsiteY2" fmla="*/ 57941 h 384668"/>
                  <a:gd name="connsiteX3" fmla="*/ 231992 w 278392"/>
                  <a:gd name="connsiteY3" fmla="*/ 57941 h 384668"/>
                  <a:gd name="connsiteX4" fmla="*/ 278392 w 278392"/>
                  <a:gd name="connsiteY4" fmla="*/ 104341 h 384668"/>
                  <a:gd name="connsiteX5" fmla="*/ 278392 w 278392"/>
                  <a:gd name="connsiteY5" fmla="*/ 338268 h 384668"/>
                  <a:gd name="connsiteX6" fmla="*/ 231992 w 278392"/>
                  <a:gd name="connsiteY6" fmla="*/ 384668 h 384668"/>
                  <a:gd name="connsiteX7" fmla="*/ 46400 w 278392"/>
                  <a:gd name="connsiteY7" fmla="*/ 384668 h 384668"/>
                  <a:gd name="connsiteX8" fmla="*/ 0 w 278392"/>
                  <a:gd name="connsiteY8" fmla="*/ 338268 h 384668"/>
                  <a:gd name="connsiteX9" fmla="*/ 0 w 278392"/>
                  <a:gd name="connsiteY9" fmla="*/ 104341 h 384668"/>
                  <a:gd name="connsiteX10" fmla="*/ 46400 w 278392"/>
                  <a:gd name="connsiteY10" fmla="*/ 57941 h 384668"/>
                  <a:gd name="connsiteX11" fmla="*/ 103374 w 278392"/>
                  <a:gd name="connsiteY11" fmla="*/ 57941 h 38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392" h="384668">
                    <a:moveTo>
                      <a:pt x="103374" y="0"/>
                    </a:moveTo>
                    <a:lnTo>
                      <a:pt x="175017" y="0"/>
                    </a:lnTo>
                    <a:lnTo>
                      <a:pt x="175017" y="57941"/>
                    </a:lnTo>
                    <a:lnTo>
                      <a:pt x="231992" y="57941"/>
                    </a:lnTo>
                    <a:cubicBezTo>
                      <a:pt x="257618" y="57941"/>
                      <a:pt x="278392" y="78715"/>
                      <a:pt x="278392" y="104341"/>
                    </a:cubicBezTo>
                    <a:lnTo>
                      <a:pt x="278392" y="338268"/>
                    </a:lnTo>
                    <a:cubicBezTo>
                      <a:pt x="278392" y="363894"/>
                      <a:pt x="257618" y="384668"/>
                      <a:pt x="231992" y="384668"/>
                    </a:cubicBezTo>
                    <a:lnTo>
                      <a:pt x="46400" y="384668"/>
                    </a:lnTo>
                    <a:cubicBezTo>
                      <a:pt x="20774" y="384668"/>
                      <a:pt x="0" y="363894"/>
                      <a:pt x="0" y="338268"/>
                    </a:cubicBezTo>
                    <a:lnTo>
                      <a:pt x="0" y="104341"/>
                    </a:lnTo>
                    <a:cubicBezTo>
                      <a:pt x="0" y="78715"/>
                      <a:pt x="20774" y="57941"/>
                      <a:pt x="46400" y="57941"/>
                    </a:cubicBezTo>
                    <a:lnTo>
                      <a:pt x="103374" y="5794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77" name="Freeform 57"/>
            <p:cNvSpPr/>
            <p:nvPr/>
          </p:nvSpPr>
          <p:spPr>
            <a:xfrm>
              <a:off x="10214121" y="2578594"/>
              <a:ext cx="932891" cy="575263"/>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solidFill>
              <a:schemeClr val="bg2">
                <a:lumMod val="9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cxnSp>
          <p:nvCxnSpPr>
            <p:cNvPr id="78" name="Straight Arrow Connector 77"/>
            <p:cNvCxnSpPr/>
            <p:nvPr/>
          </p:nvCxnSpPr>
          <p:spPr>
            <a:xfrm flipV="1">
              <a:off x="9978020" y="3153857"/>
              <a:ext cx="227764" cy="175011"/>
            </a:xfrm>
            <a:prstGeom prst="straightConnector1">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0332144" y="3243920"/>
              <a:ext cx="132295" cy="311970"/>
            </a:xfrm>
            <a:prstGeom prst="straightConnector1">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10886593" y="3226746"/>
              <a:ext cx="172398" cy="288191"/>
            </a:xfrm>
            <a:prstGeom prst="straightConnector1">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11297945" y="3137917"/>
              <a:ext cx="285113" cy="190951"/>
            </a:xfrm>
            <a:prstGeom prst="straightConnector1">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2" name="Group 81"/>
            <p:cNvGrpSpPr>
              <a:grpSpLocks noChangeAspect="1"/>
            </p:cNvGrpSpPr>
            <p:nvPr/>
          </p:nvGrpSpPr>
          <p:grpSpPr>
            <a:xfrm>
              <a:off x="11641790" y="3399054"/>
              <a:ext cx="332935" cy="559730"/>
              <a:chOff x="7330403" y="3708547"/>
              <a:chExt cx="1686990" cy="2836162"/>
            </a:xfrm>
          </p:grpSpPr>
          <p:sp>
            <p:nvSpPr>
              <p:cNvPr id="83" name="Rounded Rectangle 63"/>
              <p:cNvSpPr/>
              <p:nvPr/>
            </p:nvSpPr>
            <p:spPr bwMode="auto">
              <a:xfrm>
                <a:off x="7330403" y="3708547"/>
                <a:ext cx="1686990" cy="2836162"/>
              </a:xfrm>
              <a:prstGeom prst="roundRect">
                <a:avLst>
                  <a:gd name="adj" fmla="val 8014"/>
                </a:avLst>
              </a:prstGeom>
              <a:solidFill>
                <a:srgbClr val="77777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4" name="Group 83"/>
              <p:cNvGrpSpPr/>
              <p:nvPr/>
            </p:nvGrpSpPr>
            <p:grpSpPr>
              <a:xfrm>
                <a:off x="7541142" y="4008781"/>
                <a:ext cx="1185075" cy="380195"/>
                <a:chOff x="7541142" y="4008781"/>
                <a:chExt cx="1185075" cy="380195"/>
              </a:xfrm>
            </p:grpSpPr>
            <p:sp>
              <p:nvSpPr>
                <p:cNvPr id="91" name="Rounded Rectangle 71"/>
                <p:cNvSpPr/>
                <p:nvPr/>
              </p:nvSpPr>
              <p:spPr bwMode="auto">
                <a:xfrm>
                  <a:off x="7541142" y="4008781"/>
                  <a:ext cx="1185075" cy="380195"/>
                </a:xfrm>
                <a:prstGeom prst="roundRect">
                  <a:avLst>
                    <a:gd name="adj" fmla="val 50000"/>
                  </a:avLst>
                </a:prstGeom>
                <a:solidFill>
                  <a:srgbClr val="1E1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 name="Oval 91"/>
                <p:cNvSpPr/>
                <p:nvPr/>
              </p:nvSpPr>
              <p:spPr bwMode="auto">
                <a:xfrm>
                  <a:off x="7610948" y="4061718"/>
                  <a:ext cx="274320" cy="274320"/>
                </a:xfrm>
                <a:prstGeom prst="ellipse">
                  <a:avLst/>
                </a:prstGeom>
                <a:solidFill>
                  <a:srgbClr val="B8D4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5" name="Group 84"/>
              <p:cNvGrpSpPr/>
              <p:nvPr/>
            </p:nvGrpSpPr>
            <p:grpSpPr>
              <a:xfrm>
                <a:off x="7541142" y="4553031"/>
                <a:ext cx="1185075" cy="380195"/>
                <a:chOff x="7541142" y="4008781"/>
                <a:chExt cx="1185075" cy="380195"/>
              </a:xfrm>
            </p:grpSpPr>
            <p:sp>
              <p:nvSpPr>
                <p:cNvPr id="89" name="Rounded Rectangle 69"/>
                <p:cNvSpPr/>
                <p:nvPr/>
              </p:nvSpPr>
              <p:spPr bwMode="auto">
                <a:xfrm>
                  <a:off x="7541142" y="4008781"/>
                  <a:ext cx="1185075" cy="380195"/>
                </a:xfrm>
                <a:prstGeom prst="roundRect">
                  <a:avLst>
                    <a:gd name="adj" fmla="val 50000"/>
                  </a:avLst>
                </a:prstGeom>
                <a:solidFill>
                  <a:srgbClr val="1E1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0" name="Oval 89"/>
                <p:cNvSpPr/>
                <p:nvPr/>
              </p:nvSpPr>
              <p:spPr bwMode="auto">
                <a:xfrm>
                  <a:off x="7610948" y="4061718"/>
                  <a:ext cx="274320" cy="274320"/>
                </a:xfrm>
                <a:prstGeom prst="ellipse">
                  <a:avLst/>
                </a:prstGeom>
                <a:solidFill>
                  <a:srgbClr val="B8D4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6" name="Group 85"/>
              <p:cNvGrpSpPr/>
              <p:nvPr/>
            </p:nvGrpSpPr>
            <p:grpSpPr>
              <a:xfrm>
                <a:off x="7541142" y="5097282"/>
                <a:ext cx="1185075" cy="380195"/>
                <a:chOff x="7541142" y="4008781"/>
                <a:chExt cx="1185075" cy="380195"/>
              </a:xfrm>
            </p:grpSpPr>
            <p:sp>
              <p:nvSpPr>
                <p:cNvPr id="87" name="Rounded Rectangle 67"/>
                <p:cNvSpPr/>
                <p:nvPr/>
              </p:nvSpPr>
              <p:spPr bwMode="auto">
                <a:xfrm>
                  <a:off x="7541142" y="4008781"/>
                  <a:ext cx="1185075" cy="380195"/>
                </a:xfrm>
                <a:prstGeom prst="roundRect">
                  <a:avLst>
                    <a:gd name="adj" fmla="val 50000"/>
                  </a:avLst>
                </a:prstGeom>
                <a:solidFill>
                  <a:srgbClr val="1E1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Oval 87"/>
                <p:cNvSpPr/>
                <p:nvPr/>
              </p:nvSpPr>
              <p:spPr bwMode="auto">
                <a:xfrm>
                  <a:off x="7610948" y="4061718"/>
                  <a:ext cx="274320" cy="274320"/>
                </a:xfrm>
                <a:prstGeom prst="ellipse">
                  <a:avLst/>
                </a:prstGeom>
                <a:solidFill>
                  <a:srgbClr val="B8D4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grpSp>
      <p:grpSp>
        <p:nvGrpSpPr>
          <p:cNvPr id="132" name="Group 131"/>
          <p:cNvGrpSpPr/>
          <p:nvPr/>
        </p:nvGrpSpPr>
        <p:grpSpPr>
          <a:xfrm>
            <a:off x="6623906" y="1981370"/>
            <a:ext cx="4037320" cy="1245506"/>
            <a:chOff x="6821330" y="1923814"/>
            <a:chExt cx="4038466" cy="1245860"/>
          </a:xfrm>
        </p:grpSpPr>
        <p:grpSp>
          <p:nvGrpSpPr>
            <p:cNvPr id="133" name="Group 132"/>
            <p:cNvGrpSpPr>
              <a:grpSpLocks noChangeAspect="1"/>
            </p:cNvGrpSpPr>
            <p:nvPr/>
          </p:nvGrpSpPr>
          <p:grpSpPr>
            <a:xfrm>
              <a:off x="9401956" y="1923814"/>
              <a:ext cx="1457840" cy="1160197"/>
              <a:chOff x="7447097" y="5073261"/>
              <a:chExt cx="1524001" cy="1212851"/>
            </a:xfrm>
          </p:grpSpPr>
          <p:sp>
            <p:nvSpPr>
              <p:cNvPr id="152" name="AutoShape 3"/>
              <p:cNvSpPr>
                <a:spLocks noChangeAspect="1" noChangeArrowheads="1" noTextEdit="1"/>
              </p:cNvSpPr>
              <p:nvPr/>
            </p:nvSpPr>
            <p:spPr bwMode="auto">
              <a:xfrm>
                <a:off x="7447097" y="5078024"/>
                <a:ext cx="1524000" cy="12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53" name="Freeform 5"/>
              <p:cNvSpPr>
                <a:spLocks/>
              </p:cNvSpPr>
              <p:nvPr/>
            </p:nvSpPr>
            <p:spPr bwMode="auto">
              <a:xfrm>
                <a:off x="7451860" y="5705087"/>
                <a:ext cx="1519238" cy="581025"/>
              </a:xfrm>
              <a:custGeom>
                <a:avLst/>
                <a:gdLst>
                  <a:gd name="T0" fmla="*/ 0 w 957"/>
                  <a:gd name="T1" fmla="*/ 0 h 366"/>
                  <a:gd name="T2" fmla="*/ 0 w 957"/>
                  <a:gd name="T3" fmla="*/ 366 h 366"/>
                  <a:gd name="T4" fmla="*/ 255 w 957"/>
                  <a:gd name="T5" fmla="*/ 366 h 366"/>
                  <a:gd name="T6" fmla="*/ 255 w 957"/>
                  <a:gd name="T7" fmla="*/ 262 h 366"/>
                  <a:gd name="T8" fmla="*/ 471 w 957"/>
                  <a:gd name="T9" fmla="*/ 262 h 366"/>
                  <a:gd name="T10" fmla="*/ 471 w 957"/>
                  <a:gd name="T11" fmla="*/ 366 h 366"/>
                  <a:gd name="T12" fmla="*/ 957 w 957"/>
                  <a:gd name="T13" fmla="*/ 366 h 366"/>
                  <a:gd name="T14" fmla="*/ 957 w 957"/>
                  <a:gd name="T15" fmla="*/ 0 h 366"/>
                  <a:gd name="T16" fmla="*/ 0 w 957"/>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66">
                    <a:moveTo>
                      <a:pt x="0" y="0"/>
                    </a:moveTo>
                    <a:lnTo>
                      <a:pt x="0" y="366"/>
                    </a:lnTo>
                    <a:lnTo>
                      <a:pt x="255" y="366"/>
                    </a:lnTo>
                    <a:lnTo>
                      <a:pt x="255" y="262"/>
                    </a:lnTo>
                    <a:lnTo>
                      <a:pt x="471" y="262"/>
                    </a:lnTo>
                    <a:lnTo>
                      <a:pt x="471" y="366"/>
                    </a:lnTo>
                    <a:lnTo>
                      <a:pt x="957" y="366"/>
                    </a:lnTo>
                    <a:lnTo>
                      <a:pt x="957"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54" name="Rectangle 6"/>
              <p:cNvSpPr>
                <a:spLocks noChangeArrowheads="1"/>
              </p:cNvSpPr>
              <p:nvPr/>
            </p:nvSpPr>
            <p:spPr bwMode="auto">
              <a:xfrm>
                <a:off x="8669472" y="5689708"/>
                <a:ext cx="301625" cy="58102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55" name="Rectangle 7"/>
              <p:cNvSpPr>
                <a:spLocks noChangeArrowheads="1"/>
              </p:cNvSpPr>
              <p:nvPr/>
            </p:nvSpPr>
            <p:spPr bwMode="auto">
              <a:xfrm>
                <a:off x="7770947" y="5946387"/>
                <a:ext cx="85725"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56" name="Rectangle 8"/>
              <p:cNvSpPr>
                <a:spLocks noChangeArrowheads="1"/>
              </p:cNvSpPr>
              <p:nvPr/>
            </p:nvSpPr>
            <p:spPr bwMode="auto">
              <a:xfrm>
                <a:off x="7574097" y="5946387"/>
                <a:ext cx="84138"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57" name="Rectangle 9"/>
              <p:cNvSpPr>
                <a:spLocks noChangeArrowheads="1"/>
              </p:cNvSpPr>
              <p:nvPr/>
            </p:nvSpPr>
            <p:spPr bwMode="auto">
              <a:xfrm>
                <a:off x="7988435" y="5946387"/>
                <a:ext cx="79375"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58" name="Rectangle 10"/>
              <p:cNvSpPr>
                <a:spLocks noChangeArrowheads="1"/>
              </p:cNvSpPr>
              <p:nvPr/>
            </p:nvSpPr>
            <p:spPr bwMode="auto">
              <a:xfrm>
                <a:off x="8199572" y="5946387"/>
                <a:ext cx="79375"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59" name="Rectangle 11"/>
              <p:cNvSpPr>
                <a:spLocks noChangeArrowheads="1"/>
              </p:cNvSpPr>
              <p:nvPr/>
            </p:nvSpPr>
            <p:spPr bwMode="auto">
              <a:xfrm>
                <a:off x="8410710" y="5946387"/>
                <a:ext cx="80963" cy="79375"/>
              </a:xfrm>
              <a:prstGeom prst="rect">
                <a:avLst/>
              </a:prstGeom>
              <a:solidFill>
                <a:schemeClr val="accent3"/>
              </a:solidFill>
              <a:ln>
                <a:noFill/>
              </a:ln>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60" name="Freeform 12"/>
              <p:cNvSpPr>
                <a:spLocks/>
              </p:cNvSpPr>
              <p:nvPr/>
            </p:nvSpPr>
            <p:spPr bwMode="auto">
              <a:xfrm>
                <a:off x="8115435" y="5073261"/>
                <a:ext cx="187325" cy="127000"/>
              </a:xfrm>
              <a:custGeom>
                <a:avLst/>
                <a:gdLst>
                  <a:gd name="T0" fmla="*/ 118 w 118"/>
                  <a:gd name="T1" fmla="*/ 80 h 80"/>
                  <a:gd name="T2" fmla="*/ 112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2" y="0"/>
                    </a:lnTo>
                    <a:lnTo>
                      <a:pt x="3" y="0"/>
                    </a:lnTo>
                    <a:lnTo>
                      <a:pt x="0" y="80"/>
                    </a:lnTo>
                    <a:lnTo>
                      <a:pt x="118"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61" name="Freeform 13"/>
              <p:cNvSpPr>
                <a:spLocks/>
              </p:cNvSpPr>
              <p:nvPr/>
            </p:nvSpPr>
            <p:spPr bwMode="auto">
              <a:xfrm>
                <a:off x="7696335" y="5073261"/>
                <a:ext cx="187325" cy="127000"/>
              </a:xfrm>
              <a:custGeom>
                <a:avLst/>
                <a:gdLst>
                  <a:gd name="T0" fmla="*/ 118 w 118"/>
                  <a:gd name="T1" fmla="*/ 80 h 80"/>
                  <a:gd name="T2" fmla="*/ 115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5" y="0"/>
                    </a:lnTo>
                    <a:lnTo>
                      <a:pt x="3" y="0"/>
                    </a:lnTo>
                    <a:lnTo>
                      <a:pt x="0" y="80"/>
                    </a:lnTo>
                    <a:lnTo>
                      <a:pt x="118"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62" name="Freeform 14"/>
              <p:cNvSpPr>
                <a:spLocks/>
              </p:cNvSpPr>
              <p:nvPr/>
            </p:nvSpPr>
            <p:spPr bwMode="auto">
              <a:xfrm>
                <a:off x="8528185" y="5073261"/>
                <a:ext cx="188913" cy="127000"/>
              </a:xfrm>
              <a:custGeom>
                <a:avLst/>
                <a:gdLst>
                  <a:gd name="T0" fmla="*/ 119 w 119"/>
                  <a:gd name="T1" fmla="*/ 80 h 80"/>
                  <a:gd name="T2" fmla="*/ 116 w 119"/>
                  <a:gd name="T3" fmla="*/ 0 h 80"/>
                  <a:gd name="T4" fmla="*/ 6 w 119"/>
                  <a:gd name="T5" fmla="*/ 0 h 80"/>
                  <a:gd name="T6" fmla="*/ 0 w 119"/>
                  <a:gd name="T7" fmla="*/ 80 h 80"/>
                  <a:gd name="T8" fmla="*/ 119 w 119"/>
                  <a:gd name="T9" fmla="*/ 80 h 80"/>
                </a:gdLst>
                <a:ahLst/>
                <a:cxnLst>
                  <a:cxn ang="0">
                    <a:pos x="T0" y="T1"/>
                  </a:cxn>
                  <a:cxn ang="0">
                    <a:pos x="T2" y="T3"/>
                  </a:cxn>
                  <a:cxn ang="0">
                    <a:pos x="T4" y="T5"/>
                  </a:cxn>
                  <a:cxn ang="0">
                    <a:pos x="T6" y="T7"/>
                  </a:cxn>
                  <a:cxn ang="0">
                    <a:pos x="T8" y="T9"/>
                  </a:cxn>
                </a:cxnLst>
                <a:rect l="0" t="0" r="r" b="b"/>
                <a:pathLst>
                  <a:path w="119" h="80">
                    <a:moveTo>
                      <a:pt x="119" y="80"/>
                    </a:moveTo>
                    <a:lnTo>
                      <a:pt x="116" y="0"/>
                    </a:lnTo>
                    <a:lnTo>
                      <a:pt x="6" y="0"/>
                    </a:lnTo>
                    <a:lnTo>
                      <a:pt x="0" y="80"/>
                    </a:lnTo>
                    <a:lnTo>
                      <a:pt x="119"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63" name="Freeform 15"/>
              <p:cNvSpPr>
                <a:spLocks/>
              </p:cNvSpPr>
              <p:nvPr/>
            </p:nvSpPr>
            <p:spPr bwMode="auto">
              <a:xfrm>
                <a:off x="7667760" y="5218221"/>
                <a:ext cx="244475" cy="476250"/>
              </a:xfrm>
              <a:custGeom>
                <a:avLst/>
                <a:gdLst>
                  <a:gd name="T0" fmla="*/ 18 w 154"/>
                  <a:gd name="T1" fmla="*/ 0 h 300"/>
                  <a:gd name="T2" fmla="*/ 0 w 154"/>
                  <a:gd name="T3" fmla="*/ 300 h 300"/>
                  <a:gd name="T4" fmla="*/ 154 w 154"/>
                  <a:gd name="T5" fmla="*/ 300 h 300"/>
                  <a:gd name="T6" fmla="*/ 136 w 154"/>
                  <a:gd name="T7" fmla="*/ 0 h 300"/>
                  <a:gd name="T8" fmla="*/ 18 w 154"/>
                  <a:gd name="T9" fmla="*/ 0 h 300"/>
                </a:gdLst>
                <a:ahLst/>
                <a:cxnLst>
                  <a:cxn ang="0">
                    <a:pos x="T0" y="T1"/>
                  </a:cxn>
                  <a:cxn ang="0">
                    <a:pos x="T2" y="T3"/>
                  </a:cxn>
                  <a:cxn ang="0">
                    <a:pos x="T4" y="T5"/>
                  </a:cxn>
                  <a:cxn ang="0">
                    <a:pos x="T6" y="T7"/>
                  </a:cxn>
                  <a:cxn ang="0">
                    <a:pos x="T8" y="T9"/>
                  </a:cxn>
                </a:cxnLst>
                <a:rect l="0" t="0" r="r" b="b"/>
                <a:pathLst>
                  <a:path w="154" h="300">
                    <a:moveTo>
                      <a:pt x="18" y="0"/>
                    </a:moveTo>
                    <a:lnTo>
                      <a:pt x="0" y="300"/>
                    </a:lnTo>
                    <a:lnTo>
                      <a:pt x="154" y="300"/>
                    </a:lnTo>
                    <a:lnTo>
                      <a:pt x="136" y="0"/>
                    </a:lnTo>
                    <a:lnTo>
                      <a:pt x="1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64" name="Freeform 16"/>
              <p:cNvSpPr>
                <a:spLocks/>
              </p:cNvSpPr>
              <p:nvPr/>
            </p:nvSpPr>
            <p:spPr bwMode="auto">
              <a:xfrm>
                <a:off x="8505960" y="5218221"/>
                <a:ext cx="239713" cy="476250"/>
              </a:xfrm>
              <a:custGeom>
                <a:avLst/>
                <a:gdLst>
                  <a:gd name="T0" fmla="*/ 14 w 151"/>
                  <a:gd name="T1" fmla="*/ 0 h 300"/>
                  <a:gd name="T2" fmla="*/ 0 w 151"/>
                  <a:gd name="T3" fmla="*/ 300 h 300"/>
                  <a:gd name="T4" fmla="*/ 151 w 151"/>
                  <a:gd name="T5" fmla="*/ 300 h 300"/>
                  <a:gd name="T6" fmla="*/ 136 w 151"/>
                  <a:gd name="T7" fmla="*/ 0 h 300"/>
                  <a:gd name="T8" fmla="*/ 14 w 151"/>
                  <a:gd name="T9" fmla="*/ 0 h 300"/>
                </a:gdLst>
                <a:ahLst/>
                <a:cxnLst>
                  <a:cxn ang="0">
                    <a:pos x="T0" y="T1"/>
                  </a:cxn>
                  <a:cxn ang="0">
                    <a:pos x="T2" y="T3"/>
                  </a:cxn>
                  <a:cxn ang="0">
                    <a:pos x="T4" y="T5"/>
                  </a:cxn>
                  <a:cxn ang="0">
                    <a:pos x="T6" y="T7"/>
                  </a:cxn>
                  <a:cxn ang="0">
                    <a:pos x="T8" y="T9"/>
                  </a:cxn>
                </a:cxnLst>
                <a:rect l="0" t="0" r="r" b="b"/>
                <a:pathLst>
                  <a:path w="151" h="300">
                    <a:moveTo>
                      <a:pt x="14" y="0"/>
                    </a:moveTo>
                    <a:lnTo>
                      <a:pt x="0" y="300"/>
                    </a:lnTo>
                    <a:lnTo>
                      <a:pt x="151" y="300"/>
                    </a:lnTo>
                    <a:lnTo>
                      <a:pt x="136" y="0"/>
                    </a:lnTo>
                    <a:lnTo>
                      <a:pt x="14"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sp>
            <p:nvSpPr>
              <p:cNvPr id="165" name="Freeform 17"/>
              <p:cNvSpPr>
                <a:spLocks/>
              </p:cNvSpPr>
              <p:nvPr/>
            </p:nvSpPr>
            <p:spPr bwMode="auto">
              <a:xfrm>
                <a:off x="8086860" y="5218221"/>
                <a:ext cx="239713" cy="476250"/>
              </a:xfrm>
              <a:custGeom>
                <a:avLst/>
                <a:gdLst>
                  <a:gd name="T0" fmla="*/ 15 w 151"/>
                  <a:gd name="T1" fmla="*/ 0 h 300"/>
                  <a:gd name="T2" fmla="*/ 0 w 151"/>
                  <a:gd name="T3" fmla="*/ 300 h 300"/>
                  <a:gd name="T4" fmla="*/ 151 w 151"/>
                  <a:gd name="T5" fmla="*/ 300 h 300"/>
                  <a:gd name="T6" fmla="*/ 136 w 151"/>
                  <a:gd name="T7" fmla="*/ 0 h 300"/>
                  <a:gd name="T8" fmla="*/ 15 w 151"/>
                  <a:gd name="T9" fmla="*/ 0 h 300"/>
                </a:gdLst>
                <a:ahLst/>
                <a:cxnLst>
                  <a:cxn ang="0">
                    <a:pos x="T0" y="T1"/>
                  </a:cxn>
                  <a:cxn ang="0">
                    <a:pos x="T2" y="T3"/>
                  </a:cxn>
                  <a:cxn ang="0">
                    <a:pos x="T4" y="T5"/>
                  </a:cxn>
                  <a:cxn ang="0">
                    <a:pos x="T6" y="T7"/>
                  </a:cxn>
                  <a:cxn ang="0">
                    <a:pos x="T8" y="T9"/>
                  </a:cxn>
                </a:cxnLst>
                <a:rect l="0" t="0" r="r" b="b"/>
                <a:pathLst>
                  <a:path w="151" h="300">
                    <a:moveTo>
                      <a:pt x="15" y="0"/>
                    </a:moveTo>
                    <a:lnTo>
                      <a:pt x="0" y="300"/>
                    </a:lnTo>
                    <a:lnTo>
                      <a:pt x="151" y="300"/>
                    </a:lnTo>
                    <a:lnTo>
                      <a:pt x="136" y="0"/>
                    </a:lnTo>
                    <a:lnTo>
                      <a:pt x="15"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367">
                  <a:defRPr/>
                </a:pPr>
                <a:endParaRPr lang="en-US">
                  <a:solidFill>
                    <a:srgbClr val="505050"/>
                  </a:solidFill>
                  <a:latin typeface="Segoe UI Semilight"/>
                </a:endParaRPr>
              </a:p>
            </p:txBody>
          </p:sp>
        </p:grpSp>
        <p:grpSp>
          <p:nvGrpSpPr>
            <p:cNvPr id="134" name="Group 133"/>
            <p:cNvGrpSpPr>
              <a:grpSpLocks noChangeAspect="1"/>
            </p:cNvGrpSpPr>
            <p:nvPr/>
          </p:nvGrpSpPr>
          <p:grpSpPr>
            <a:xfrm>
              <a:off x="6821330" y="2396433"/>
              <a:ext cx="1982891" cy="773241"/>
              <a:chOff x="2548347" y="703664"/>
              <a:chExt cx="5233450" cy="2040818"/>
            </a:xfrm>
          </p:grpSpPr>
          <p:grpSp>
            <p:nvGrpSpPr>
              <p:cNvPr id="142" name="Group 141"/>
              <p:cNvGrpSpPr/>
              <p:nvPr/>
            </p:nvGrpSpPr>
            <p:grpSpPr>
              <a:xfrm>
                <a:off x="2548347" y="703665"/>
                <a:ext cx="3994484" cy="2040817"/>
                <a:chOff x="-1078184" y="441993"/>
                <a:chExt cx="3994484" cy="2040817"/>
              </a:xfrm>
            </p:grpSpPr>
            <p:grpSp>
              <p:nvGrpSpPr>
                <p:cNvPr id="147" name="Group 146"/>
                <p:cNvGrpSpPr/>
                <p:nvPr/>
              </p:nvGrpSpPr>
              <p:grpSpPr>
                <a:xfrm>
                  <a:off x="-1078184" y="441993"/>
                  <a:ext cx="3994484" cy="2040817"/>
                  <a:chOff x="-1078184" y="441993"/>
                  <a:chExt cx="3994484" cy="2040817"/>
                </a:xfrm>
              </p:grpSpPr>
              <p:sp>
                <p:nvSpPr>
                  <p:cNvPr id="150" name="Rectangle: Rounded Corners 149"/>
                  <p:cNvSpPr/>
                  <p:nvPr/>
                </p:nvSpPr>
                <p:spPr bwMode="auto">
                  <a:xfrm>
                    <a:off x="-1078184" y="441993"/>
                    <a:ext cx="3994484" cy="2040817"/>
                  </a:xfrm>
                  <a:prstGeom prst="roundRect">
                    <a:avLst>
                      <a:gd name="adj" fmla="val 12422"/>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 name="Freeform: Shape 150"/>
                  <p:cNvSpPr/>
                  <p:nvPr/>
                </p:nvSpPr>
                <p:spPr bwMode="auto">
                  <a:xfrm>
                    <a:off x="-1078184" y="1462402"/>
                    <a:ext cx="3994484" cy="1020408"/>
                  </a:xfrm>
                  <a:custGeom>
                    <a:avLst/>
                    <a:gdLst>
                      <a:gd name="connsiteX0" fmla="*/ 0 w 3994484"/>
                      <a:gd name="connsiteY0" fmla="*/ 0 h 1020408"/>
                      <a:gd name="connsiteX1" fmla="*/ 3994484 w 3994484"/>
                      <a:gd name="connsiteY1" fmla="*/ 0 h 1020408"/>
                      <a:gd name="connsiteX2" fmla="*/ 3994484 w 3994484"/>
                      <a:gd name="connsiteY2" fmla="*/ 766898 h 1020408"/>
                      <a:gd name="connsiteX3" fmla="*/ 3740974 w 3994484"/>
                      <a:gd name="connsiteY3" fmla="*/ 1020408 h 1020408"/>
                      <a:gd name="connsiteX4" fmla="*/ 253510 w 3994484"/>
                      <a:gd name="connsiteY4" fmla="*/ 1020408 h 1020408"/>
                      <a:gd name="connsiteX5" fmla="*/ 0 w 3994484"/>
                      <a:gd name="connsiteY5" fmla="*/ 766898 h 10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4484" h="1020408">
                        <a:moveTo>
                          <a:pt x="0" y="0"/>
                        </a:moveTo>
                        <a:lnTo>
                          <a:pt x="3994484" y="0"/>
                        </a:lnTo>
                        <a:lnTo>
                          <a:pt x="3994484" y="766898"/>
                        </a:lnTo>
                        <a:cubicBezTo>
                          <a:pt x="3994484" y="906908"/>
                          <a:pt x="3880984" y="1020408"/>
                          <a:pt x="3740974" y="1020408"/>
                        </a:cubicBezTo>
                        <a:lnTo>
                          <a:pt x="253510" y="1020408"/>
                        </a:lnTo>
                        <a:cubicBezTo>
                          <a:pt x="113500" y="1020408"/>
                          <a:pt x="0" y="906908"/>
                          <a:pt x="0" y="766898"/>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148" name="Freeform: Shape 147"/>
                <p:cNvSpPr>
                  <a:spLocks noChangeAspect="1"/>
                </p:cNvSpPr>
                <p:nvPr/>
              </p:nvSpPr>
              <p:spPr bwMode="auto">
                <a:xfrm>
                  <a:off x="-847504" y="732537"/>
                  <a:ext cx="3533124" cy="486806"/>
                </a:xfrm>
                <a:custGeom>
                  <a:avLst/>
                  <a:gdLst>
                    <a:gd name="connsiteX0" fmla="*/ 2444246 w 3944117"/>
                    <a:gd name="connsiteY0" fmla="*/ 298020 h 486806"/>
                    <a:gd name="connsiteX1" fmla="*/ 3129369 w 3944117"/>
                    <a:gd name="connsiteY1" fmla="*/ 298020 h 486806"/>
                    <a:gd name="connsiteX2" fmla="*/ 3129369 w 3944117"/>
                    <a:gd name="connsiteY2" fmla="*/ 486806 h 486806"/>
                    <a:gd name="connsiteX3" fmla="*/ 2444246 w 3944117"/>
                    <a:gd name="connsiteY3" fmla="*/ 486806 h 486806"/>
                    <a:gd name="connsiteX4" fmla="*/ 1629497 w 3944117"/>
                    <a:gd name="connsiteY4" fmla="*/ 298020 h 486806"/>
                    <a:gd name="connsiteX5" fmla="*/ 2314620 w 3944117"/>
                    <a:gd name="connsiteY5" fmla="*/ 298020 h 486806"/>
                    <a:gd name="connsiteX6" fmla="*/ 2314620 w 3944117"/>
                    <a:gd name="connsiteY6" fmla="*/ 486806 h 486806"/>
                    <a:gd name="connsiteX7" fmla="*/ 1629497 w 3944117"/>
                    <a:gd name="connsiteY7" fmla="*/ 486806 h 486806"/>
                    <a:gd name="connsiteX8" fmla="*/ 814748 w 3944117"/>
                    <a:gd name="connsiteY8" fmla="*/ 298020 h 486806"/>
                    <a:gd name="connsiteX9" fmla="*/ 1499871 w 3944117"/>
                    <a:gd name="connsiteY9" fmla="*/ 298020 h 486806"/>
                    <a:gd name="connsiteX10" fmla="*/ 1499871 w 3944117"/>
                    <a:gd name="connsiteY10" fmla="*/ 486806 h 486806"/>
                    <a:gd name="connsiteX11" fmla="*/ 814748 w 3944117"/>
                    <a:gd name="connsiteY11" fmla="*/ 486806 h 486806"/>
                    <a:gd name="connsiteX12" fmla="*/ 3258994 w 3944117"/>
                    <a:gd name="connsiteY12" fmla="*/ 133687 h 486806"/>
                    <a:gd name="connsiteX13" fmla="*/ 3944117 w 3944117"/>
                    <a:gd name="connsiteY13" fmla="*/ 133687 h 486806"/>
                    <a:gd name="connsiteX14" fmla="*/ 3944117 w 3944117"/>
                    <a:gd name="connsiteY14" fmla="*/ 322473 h 486806"/>
                    <a:gd name="connsiteX15" fmla="*/ 3258994 w 3944117"/>
                    <a:gd name="connsiteY15" fmla="*/ 322473 h 486806"/>
                    <a:gd name="connsiteX16" fmla="*/ 0 w 3944117"/>
                    <a:gd name="connsiteY16" fmla="*/ 133687 h 486806"/>
                    <a:gd name="connsiteX17" fmla="*/ 685123 w 3944117"/>
                    <a:gd name="connsiteY17" fmla="*/ 133687 h 486806"/>
                    <a:gd name="connsiteX18" fmla="*/ 685123 w 3944117"/>
                    <a:gd name="connsiteY18" fmla="*/ 322473 h 486806"/>
                    <a:gd name="connsiteX19" fmla="*/ 0 w 3944117"/>
                    <a:gd name="connsiteY19" fmla="*/ 322473 h 486806"/>
                    <a:gd name="connsiteX20" fmla="*/ 2444246 w 3944117"/>
                    <a:gd name="connsiteY20" fmla="*/ 0 h 486806"/>
                    <a:gd name="connsiteX21" fmla="*/ 3129369 w 3944117"/>
                    <a:gd name="connsiteY21" fmla="*/ 0 h 486806"/>
                    <a:gd name="connsiteX22" fmla="*/ 3129369 w 3944117"/>
                    <a:gd name="connsiteY22" fmla="*/ 188786 h 486806"/>
                    <a:gd name="connsiteX23" fmla="*/ 2444246 w 3944117"/>
                    <a:gd name="connsiteY23" fmla="*/ 188786 h 486806"/>
                    <a:gd name="connsiteX24" fmla="*/ 1629497 w 3944117"/>
                    <a:gd name="connsiteY24" fmla="*/ 0 h 486806"/>
                    <a:gd name="connsiteX25" fmla="*/ 2314620 w 3944117"/>
                    <a:gd name="connsiteY25" fmla="*/ 0 h 486806"/>
                    <a:gd name="connsiteX26" fmla="*/ 2314620 w 3944117"/>
                    <a:gd name="connsiteY26" fmla="*/ 188786 h 486806"/>
                    <a:gd name="connsiteX27" fmla="*/ 1629497 w 3944117"/>
                    <a:gd name="connsiteY27" fmla="*/ 188786 h 486806"/>
                    <a:gd name="connsiteX28" fmla="*/ 814748 w 3944117"/>
                    <a:gd name="connsiteY28" fmla="*/ 0 h 486806"/>
                    <a:gd name="connsiteX29" fmla="*/ 1499871 w 3944117"/>
                    <a:gd name="connsiteY29" fmla="*/ 0 h 486806"/>
                    <a:gd name="connsiteX30" fmla="*/ 1499871 w 3944117"/>
                    <a:gd name="connsiteY30" fmla="*/ 188786 h 486806"/>
                    <a:gd name="connsiteX31" fmla="*/ 814748 w 3944117"/>
                    <a:gd name="connsiteY31" fmla="*/ 188786 h 4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44117" h="486806">
                      <a:moveTo>
                        <a:pt x="2444246" y="298020"/>
                      </a:moveTo>
                      <a:lnTo>
                        <a:pt x="3129369" y="298020"/>
                      </a:lnTo>
                      <a:lnTo>
                        <a:pt x="3129369" y="486806"/>
                      </a:lnTo>
                      <a:lnTo>
                        <a:pt x="2444246" y="486806"/>
                      </a:lnTo>
                      <a:close/>
                      <a:moveTo>
                        <a:pt x="1629497" y="298020"/>
                      </a:moveTo>
                      <a:lnTo>
                        <a:pt x="2314620" y="298020"/>
                      </a:lnTo>
                      <a:lnTo>
                        <a:pt x="2314620" y="486806"/>
                      </a:lnTo>
                      <a:lnTo>
                        <a:pt x="1629497" y="486806"/>
                      </a:lnTo>
                      <a:close/>
                      <a:moveTo>
                        <a:pt x="814748" y="298020"/>
                      </a:moveTo>
                      <a:lnTo>
                        <a:pt x="1499871" y="298020"/>
                      </a:lnTo>
                      <a:lnTo>
                        <a:pt x="1499871" y="486806"/>
                      </a:lnTo>
                      <a:lnTo>
                        <a:pt x="814748" y="486806"/>
                      </a:lnTo>
                      <a:close/>
                      <a:moveTo>
                        <a:pt x="3258994" y="133687"/>
                      </a:moveTo>
                      <a:lnTo>
                        <a:pt x="3944117" y="133687"/>
                      </a:lnTo>
                      <a:lnTo>
                        <a:pt x="3944117" y="322473"/>
                      </a:lnTo>
                      <a:lnTo>
                        <a:pt x="3258994" y="322473"/>
                      </a:lnTo>
                      <a:close/>
                      <a:moveTo>
                        <a:pt x="0" y="133687"/>
                      </a:moveTo>
                      <a:lnTo>
                        <a:pt x="685123" y="133687"/>
                      </a:lnTo>
                      <a:lnTo>
                        <a:pt x="685123" y="322473"/>
                      </a:lnTo>
                      <a:lnTo>
                        <a:pt x="0" y="322473"/>
                      </a:lnTo>
                      <a:close/>
                      <a:moveTo>
                        <a:pt x="2444246" y="0"/>
                      </a:moveTo>
                      <a:lnTo>
                        <a:pt x="3129369" y="0"/>
                      </a:lnTo>
                      <a:lnTo>
                        <a:pt x="3129369" y="188786"/>
                      </a:lnTo>
                      <a:lnTo>
                        <a:pt x="2444246" y="188786"/>
                      </a:lnTo>
                      <a:close/>
                      <a:moveTo>
                        <a:pt x="1629497" y="0"/>
                      </a:moveTo>
                      <a:lnTo>
                        <a:pt x="2314620" y="0"/>
                      </a:lnTo>
                      <a:lnTo>
                        <a:pt x="2314620" y="188786"/>
                      </a:lnTo>
                      <a:lnTo>
                        <a:pt x="1629497" y="188786"/>
                      </a:lnTo>
                      <a:close/>
                      <a:moveTo>
                        <a:pt x="814748" y="0"/>
                      </a:moveTo>
                      <a:lnTo>
                        <a:pt x="1499871" y="0"/>
                      </a:lnTo>
                      <a:lnTo>
                        <a:pt x="1499871" y="188786"/>
                      </a:lnTo>
                      <a:lnTo>
                        <a:pt x="814748" y="188786"/>
                      </a:lnTo>
                      <a:close/>
                    </a:path>
                  </a:pathLst>
                </a:custGeom>
                <a:solidFill>
                  <a:schemeClr val="accent3">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 name="Freeform: Shape 148"/>
                <p:cNvSpPr/>
                <p:nvPr/>
              </p:nvSpPr>
              <p:spPr bwMode="auto">
                <a:xfrm>
                  <a:off x="-556444" y="1592551"/>
                  <a:ext cx="2617448" cy="674684"/>
                </a:xfrm>
                <a:custGeom>
                  <a:avLst/>
                  <a:gdLst>
                    <a:gd name="connsiteX0" fmla="*/ 2068808 w 2617448"/>
                    <a:gd name="connsiteY0" fmla="*/ 380438 h 674684"/>
                    <a:gd name="connsiteX1" fmla="*/ 2617448 w 2617448"/>
                    <a:gd name="connsiteY1" fmla="*/ 380438 h 674684"/>
                    <a:gd name="connsiteX2" fmla="*/ 2617448 w 2617448"/>
                    <a:gd name="connsiteY2" fmla="*/ 673464 h 674684"/>
                    <a:gd name="connsiteX3" fmla="*/ 2068808 w 2617448"/>
                    <a:gd name="connsiteY3" fmla="*/ 673464 h 674684"/>
                    <a:gd name="connsiteX4" fmla="*/ 1349345 w 2617448"/>
                    <a:gd name="connsiteY4" fmla="*/ 138486 h 674684"/>
                    <a:gd name="connsiteX5" fmla="*/ 1353294 w 2617448"/>
                    <a:gd name="connsiteY5" fmla="*/ 151968 h 674684"/>
                    <a:gd name="connsiteX6" fmla="*/ 1622041 w 2617448"/>
                    <a:gd name="connsiteY6" fmla="*/ 227359 h 674684"/>
                    <a:gd name="connsiteX7" fmla="*/ 1890788 w 2617448"/>
                    <a:gd name="connsiteY7" fmla="*/ 151968 h 674684"/>
                    <a:gd name="connsiteX8" fmla="*/ 1894737 w 2617448"/>
                    <a:gd name="connsiteY8" fmla="*/ 138486 h 674684"/>
                    <a:gd name="connsiteX9" fmla="*/ 1896361 w 2617448"/>
                    <a:gd name="connsiteY9" fmla="*/ 144715 h 674684"/>
                    <a:gd name="connsiteX10" fmla="*/ 1896361 w 2617448"/>
                    <a:gd name="connsiteY10" fmla="*/ 568665 h 674684"/>
                    <a:gd name="connsiteX11" fmla="*/ 1622041 w 2617448"/>
                    <a:gd name="connsiteY11" fmla="*/ 674684 h 674684"/>
                    <a:gd name="connsiteX12" fmla="*/ 1515273 w 2617448"/>
                    <a:gd name="connsiteY12" fmla="*/ 666356 h 674684"/>
                    <a:gd name="connsiteX13" fmla="*/ 1347721 w 2617448"/>
                    <a:gd name="connsiteY13" fmla="*/ 568665 h 674684"/>
                    <a:gd name="connsiteX14" fmla="*/ 1347721 w 2617448"/>
                    <a:gd name="connsiteY14" fmla="*/ 144715 h 674684"/>
                    <a:gd name="connsiteX15" fmla="*/ 2068808 w 2617448"/>
                    <a:gd name="connsiteY15" fmla="*/ 0 h 674684"/>
                    <a:gd name="connsiteX16" fmla="*/ 2617448 w 2617448"/>
                    <a:gd name="connsiteY16" fmla="*/ 0 h 674684"/>
                    <a:gd name="connsiteX17" fmla="*/ 2617448 w 2617448"/>
                    <a:gd name="connsiteY17" fmla="*/ 324360 h 674684"/>
                    <a:gd name="connsiteX18" fmla="*/ 2068808 w 2617448"/>
                    <a:gd name="connsiteY18" fmla="*/ 324360 h 674684"/>
                    <a:gd name="connsiteX19" fmla="*/ 1622041 w 2617448"/>
                    <a:gd name="connsiteY19" fmla="*/ 0 h 674684"/>
                    <a:gd name="connsiteX20" fmla="*/ 1890787 w 2617448"/>
                    <a:gd name="connsiteY20" fmla="*/ 84646 h 674684"/>
                    <a:gd name="connsiteX21" fmla="*/ 1894737 w 2617448"/>
                    <a:gd name="connsiteY21" fmla="*/ 99790 h 674684"/>
                    <a:gd name="connsiteX22" fmla="*/ 1890788 w 2617448"/>
                    <a:gd name="connsiteY22" fmla="*/ 113272 h 674684"/>
                    <a:gd name="connsiteX23" fmla="*/ 1622041 w 2617448"/>
                    <a:gd name="connsiteY23" fmla="*/ 188663 h 674684"/>
                    <a:gd name="connsiteX24" fmla="*/ 1353294 w 2617448"/>
                    <a:gd name="connsiteY24" fmla="*/ 113272 h 674684"/>
                    <a:gd name="connsiteX25" fmla="*/ 1349345 w 2617448"/>
                    <a:gd name="connsiteY25" fmla="*/ 99790 h 674684"/>
                    <a:gd name="connsiteX26" fmla="*/ 1353295 w 2617448"/>
                    <a:gd name="connsiteY26" fmla="*/ 84646 h 674684"/>
                    <a:gd name="connsiteX27" fmla="*/ 1622041 w 2617448"/>
                    <a:gd name="connsiteY27" fmla="*/ 0 h 674684"/>
                    <a:gd name="connsiteX28" fmla="*/ 654731 w 2617448"/>
                    <a:gd name="connsiteY28" fmla="*/ 0 h 674684"/>
                    <a:gd name="connsiteX29" fmla="*/ 1203371 w 2617448"/>
                    <a:gd name="connsiteY29" fmla="*/ 0 h 674684"/>
                    <a:gd name="connsiteX30" fmla="*/ 1203371 w 2617448"/>
                    <a:gd name="connsiteY30" fmla="*/ 673464 h 674684"/>
                    <a:gd name="connsiteX31" fmla="*/ 654731 w 2617448"/>
                    <a:gd name="connsiteY31" fmla="*/ 673464 h 674684"/>
                    <a:gd name="connsiteX32" fmla="*/ 0 w 2617448"/>
                    <a:gd name="connsiteY32" fmla="*/ 0 h 674684"/>
                    <a:gd name="connsiteX33" fmla="*/ 548640 w 2617448"/>
                    <a:gd name="connsiteY33" fmla="*/ 0 h 674684"/>
                    <a:gd name="connsiteX34" fmla="*/ 548640 w 2617448"/>
                    <a:gd name="connsiteY34" fmla="*/ 673464 h 674684"/>
                    <a:gd name="connsiteX35" fmla="*/ 0 w 2617448"/>
                    <a:gd name="connsiteY35" fmla="*/ 673464 h 67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7448" h="674684">
                      <a:moveTo>
                        <a:pt x="2068808" y="380438"/>
                      </a:moveTo>
                      <a:lnTo>
                        <a:pt x="2617448" y="380438"/>
                      </a:lnTo>
                      <a:lnTo>
                        <a:pt x="2617448" y="673464"/>
                      </a:lnTo>
                      <a:lnTo>
                        <a:pt x="2068808" y="673464"/>
                      </a:lnTo>
                      <a:close/>
                      <a:moveTo>
                        <a:pt x="1349345" y="138486"/>
                      </a:moveTo>
                      <a:lnTo>
                        <a:pt x="1353294" y="151968"/>
                      </a:lnTo>
                      <a:cubicBezTo>
                        <a:pt x="1378874" y="194994"/>
                        <a:pt x="1489476" y="227359"/>
                        <a:pt x="1622041" y="227359"/>
                      </a:cubicBezTo>
                      <a:cubicBezTo>
                        <a:pt x="1754606" y="227359"/>
                        <a:pt x="1865209" y="194994"/>
                        <a:pt x="1890788" y="151968"/>
                      </a:cubicBezTo>
                      <a:lnTo>
                        <a:pt x="1894737" y="138486"/>
                      </a:lnTo>
                      <a:lnTo>
                        <a:pt x="1896361" y="144715"/>
                      </a:lnTo>
                      <a:lnTo>
                        <a:pt x="1896361" y="568665"/>
                      </a:lnTo>
                      <a:cubicBezTo>
                        <a:pt x="1896361" y="627240"/>
                        <a:pt x="1773521" y="674684"/>
                        <a:pt x="1622041" y="674684"/>
                      </a:cubicBezTo>
                      <a:cubicBezTo>
                        <a:pt x="1584171" y="674684"/>
                        <a:pt x="1548091" y="671719"/>
                        <a:pt x="1515273" y="666356"/>
                      </a:cubicBezTo>
                      <a:cubicBezTo>
                        <a:pt x="1416819" y="650266"/>
                        <a:pt x="1347721" y="612596"/>
                        <a:pt x="1347721" y="568665"/>
                      </a:cubicBezTo>
                      <a:lnTo>
                        <a:pt x="1347721" y="144715"/>
                      </a:lnTo>
                      <a:close/>
                      <a:moveTo>
                        <a:pt x="2068808" y="0"/>
                      </a:moveTo>
                      <a:lnTo>
                        <a:pt x="2617448" y="0"/>
                      </a:lnTo>
                      <a:lnTo>
                        <a:pt x="2617448" y="324360"/>
                      </a:lnTo>
                      <a:lnTo>
                        <a:pt x="2068808" y="324360"/>
                      </a:lnTo>
                      <a:close/>
                      <a:moveTo>
                        <a:pt x="1622041" y="0"/>
                      </a:moveTo>
                      <a:cubicBezTo>
                        <a:pt x="1754586" y="0"/>
                        <a:pt x="1865204" y="36324"/>
                        <a:pt x="1890787" y="84646"/>
                      </a:cubicBezTo>
                      <a:lnTo>
                        <a:pt x="1894737" y="99790"/>
                      </a:lnTo>
                      <a:lnTo>
                        <a:pt x="1890788" y="113272"/>
                      </a:lnTo>
                      <a:cubicBezTo>
                        <a:pt x="1865209" y="156298"/>
                        <a:pt x="1754606" y="188663"/>
                        <a:pt x="1622041" y="188663"/>
                      </a:cubicBezTo>
                      <a:cubicBezTo>
                        <a:pt x="1489476" y="188663"/>
                        <a:pt x="1378874" y="156298"/>
                        <a:pt x="1353294" y="113272"/>
                      </a:cubicBezTo>
                      <a:lnTo>
                        <a:pt x="1349345" y="99790"/>
                      </a:lnTo>
                      <a:lnTo>
                        <a:pt x="1353295" y="84646"/>
                      </a:lnTo>
                      <a:cubicBezTo>
                        <a:pt x="1378879" y="36324"/>
                        <a:pt x="1489497" y="0"/>
                        <a:pt x="1622041" y="0"/>
                      </a:cubicBezTo>
                      <a:close/>
                      <a:moveTo>
                        <a:pt x="654731" y="0"/>
                      </a:moveTo>
                      <a:lnTo>
                        <a:pt x="1203371" y="0"/>
                      </a:lnTo>
                      <a:lnTo>
                        <a:pt x="1203371" y="673464"/>
                      </a:lnTo>
                      <a:lnTo>
                        <a:pt x="654731" y="673464"/>
                      </a:lnTo>
                      <a:close/>
                      <a:moveTo>
                        <a:pt x="0" y="0"/>
                      </a:moveTo>
                      <a:lnTo>
                        <a:pt x="548640" y="0"/>
                      </a:lnTo>
                      <a:lnTo>
                        <a:pt x="548640" y="673464"/>
                      </a:lnTo>
                      <a:lnTo>
                        <a:pt x="0" y="67346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43" name="Group 142"/>
              <p:cNvGrpSpPr/>
              <p:nvPr/>
            </p:nvGrpSpPr>
            <p:grpSpPr>
              <a:xfrm>
                <a:off x="6833891" y="703664"/>
                <a:ext cx="947906" cy="2040817"/>
                <a:chOff x="10229535" y="-1529901"/>
                <a:chExt cx="1825831" cy="3647549"/>
              </a:xfrm>
            </p:grpSpPr>
            <p:sp>
              <p:nvSpPr>
                <p:cNvPr id="144" name="Rectangle 143"/>
                <p:cNvSpPr/>
                <p:nvPr/>
              </p:nvSpPr>
              <p:spPr>
                <a:xfrm>
                  <a:off x="10229535" y="-1529901"/>
                  <a:ext cx="1825831" cy="3647549"/>
                </a:xfrm>
                <a:prstGeom prst="rect">
                  <a:avLst/>
                </a:prstGeom>
                <a:solidFill>
                  <a:schemeClr val="accent5"/>
                </a:solidFill>
                <a:ln w="19050" cap="flat" cmpd="sng" algn="ctr">
                  <a:noFill/>
                  <a:prstDash val="solid"/>
                </a:ln>
                <a:effectLst/>
              </p:spPr>
              <p:txBody>
                <a:bodyPr rtlCol="0" anchor="t"/>
                <a:lstStyle/>
                <a:p>
                  <a:pPr algn="ctr" defTabSz="895526">
                    <a:defRPr/>
                  </a:pPr>
                  <a:endParaRPr lang="en-US" sz="1961" kern="0">
                    <a:solidFill>
                      <a:srgbClr val="505050"/>
                    </a:solidFill>
                    <a:latin typeface="Segoe UI Light"/>
                  </a:endParaRPr>
                </a:p>
              </p:txBody>
            </p:sp>
            <p:sp>
              <p:nvSpPr>
                <p:cNvPr id="145" name="Rectangle 144"/>
                <p:cNvSpPr/>
                <p:nvPr/>
              </p:nvSpPr>
              <p:spPr>
                <a:xfrm>
                  <a:off x="10465739" y="1021103"/>
                  <a:ext cx="1362048" cy="66196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 name="Rectangle 145"/>
                <p:cNvSpPr/>
                <p:nvPr/>
              </p:nvSpPr>
              <p:spPr>
                <a:xfrm>
                  <a:off x="10465736" y="80738"/>
                  <a:ext cx="1362050" cy="6619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cxnSp>
          <p:nvCxnSpPr>
            <p:cNvPr id="135" name="Straight Arrow Connector 134"/>
            <p:cNvCxnSpPr/>
            <p:nvPr/>
          </p:nvCxnSpPr>
          <p:spPr>
            <a:xfrm flipH="1">
              <a:off x="8845916" y="2820270"/>
              <a:ext cx="448879" cy="1"/>
            </a:xfrm>
            <a:prstGeom prst="straightConnector1">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6" name="Group 135"/>
            <p:cNvGrpSpPr>
              <a:grpSpLocks noChangeAspect="1"/>
            </p:cNvGrpSpPr>
            <p:nvPr/>
          </p:nvGrpSpPr>
          <p:grpSpPr>
            <a:xfrm>
              <a:off x="8359497" y="2146950"/>
              <a:ext cx="524989" cy="524989"/>
              <a:chOff x="5652683" y="1636246"/>
              <a:chExt cx="3791758" cy="3791758"/>
            </a:xfrm>
          </p:grpSpPr>
          <p:sp>
            <p:nvSpPr>
              <p:cNvPr id="137" name="Oval 136"/>
              <p:cNvSpPr/>
              <p:nvPr/>
            </p:nvSpPr>
            <p:spPr>
              <a:xfrm>
                <a:off x="5652683" y="1636246"/>
                <a:ext cx="3791758" cy="37917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138" name="Oval 137"/>
              <p:cNvSpPr/>
              <p:nvPr/>
            </p:nvSpPr>
            <p:spPr>
              <a:xfrm>
                <a:off x="5974946" y="1932012"/>
                <a:ext cx="3147232" cy="31472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139" name="Freeform 48"/>
              <p:cNvSpPr/>
              <p:nvPr/>
            </p:nvSpPr>
            <p:spPr>
              <a:xfrm>
                <a:off x="6295808" y="2256800"/>
                <a:ext cx="2505509" cy="2183437"/>
              </a:xfrm>
              <a:custGeom>
                <a:avLst/>
                <a:gdLst>
                  <a:gd name="connsiteX0" fmla="*/ 12973 w 2505509"/>
                  <a:gd name="connsiteY0" fmla="*/ 1439095 h 2183437"/>
                  <a:gd name="connsiteX1" fmla="*/ 575457 w 2505509"/>
                  <a:gd name="connsiteY1" fmla="*/ 1439095 h 2183437"/>
                  <a:gd name="connsiteX2" fmla="*/ 584862 w 2505509"/>
                  <a:gd name="connsiteY2" fmla="*/ 1479903 h 2183437"/>
                  <a:gd name="connsiteX3" fmla="*/ 674784 w 2505509"/>
                  <a:gd name="connsiteY3" fmla="*/ 1666956 h 2183437"/>
                  <a:gd name="connsiteX4" fmla="*/ 749976 w 2505509"/>
                  <a:gd name="connsiteY4" fmla="*/ 1758089 h 2183437"/>
                  <a:gd name="connsiteX5" fmla="*/ 393075 w 2505509"/>
                  <a:gd name="connsiteY5" fmla="*/ 2183437 h 2183437"/>
                  <a:gd name="connsiteX6" fmla="*/ 371209 w 2505509"/>
                  <a:gd name="connsiteY6" fmla="*/ 2163564 h 2183437"/>
                  <a:gd name="connsiteX7" fmla="*/ 25749 w 2505509"/>
                  <a:gd name="connsiteY7" fmla="*/ 1522809 h 2183437"/>
                  <a:gd name="connsiteX8" fmla="*/ 233325 w 2505509"/>
                  <a:gd name="connsiteY8" fmla="*/ 536212 h 2183437"/>
                  <a:gd name="connsiteX9" fmla="*/ 669094 w 2505509"/>
                  <a:gd name="connsiteY9" fmla="*/ 878298 h 2183437"/>
                  <a:gd name="connsiteX10" fmla="*/ 608893 w 2505509"/>
                  <a:gd name="connsiteY10" fmla="*/ 989210 h 2183437"/>
                  <a:gd name="connsiteX11" fmla="*/ 552732 w 2505509"/>
                  <a:gd name="connsiteY11" fmla="*/ 1267386 h 2183437"/>
                  <a:gd name="connsiteX12" fmla="*/ 556251 w 2505509"/>
                  <a:gd name="connsiteY12" fmla="*/ 1313894 h 2183437"/>
                  <a:gd name="connsiteX13" fmla="*/ 2349 w 2505509"/>
                  <a:gd name="connsiteY13" fmla="*/ 1313894 h 2183437"/>
                  <a:gd name="connsiteX14" fmla="*/ 0 w 2505509"/>
                  <a:gd name="connsiteY14" fmla="*/ 1267386 h 2183437"/>
                  <a:gd name="connsiteX15" fmla="*/ 216450 w 2505509"/>
                  <a:gd name="connsiteY15" fmla="*/ 558779 h 2183437"/>
                  <a:gd name="connsiteX16" fmla="*/ 2118406 w 2505509"/>
                  <a:gd name="connsiteY16" fmla="*/ 333069 h 2183437"/>
                  <a:gd name="connsiteX17" fmla="*/ 2174250 w 2505509"/>
                  <a:gd name="connsiteY17" fmla="*/ 382024 h 2183437"/>
                  <a:gd name="connsiteX18" fmla="*/ 2477793 w 2505509"/>
                  <a:gd name="connsiteY18" fmla="*/ 890504 h 2183437"/>
                  <a:gd name="connsiteX19" fmla="*/ 2505509 w 2505509"/>
                  <a:gd name="connsiteY19" fmla="*/ 998296 h 2183437"/>
                  <a:gd name="connsiteX20" fmla="*/ 1926602 w 2505509"/>
                  <a:gd name="connsiteY20" fmla="*/ 991538 h 2183437"/>
                  <a:gd name="connsiteX21" fmla="*/ 1925879 w 2505509"/>
                  <a:gd name="connsiteY21" fmla="*/ 989210 h 2183437"/>
                  <a:gd name="connsiteX22" fmla="*/ 1818848 w 2505509"/>
                  <a:gd name="connsiteY22" fmla="*/ 812800 h 2183437"/>
                  <a:gd name="connsiteX23" fmla="*/ 1752898 w 2505509"/>
                  <a:gd name="connsiteY23" fmla="*/ 743625 h 2183437"/>
                  <a:gd name="connsiteX24" fmla="*/ 1065347 w 2505509"/>
                  <a:gd name="connsiteY24" fmla="*/ 17602 h 2183437"/>
                  <a:gd name="connsiteX25" fmla="*/ 1065347 w 2505509"/>
                  <a:gd name="connsiteY25" fmla="*/ 585259 h 2183437"/>
                  <a:gd name="connsiteX26" fmla="*/ 989210 w 2505509"/>
                  <a:gd name="connsiteY26" fmla="*/ 608893 h 2183437"/>
                  <a:gd name="connsiteX27" fmla="*/ 762049 w 2505509"/>
                  <a:gd name="connsiteY27" fmla="*/ 762049 h 2183437"/>
                  <a:gd name="connsiteX28" fmla="*/ 747002 w 2505509"/>
                  <a:gd name="connsiteY28" fmla="*/ 780287 h 2183437"/>
                  <a:gd name="connsiteX29" fmla="*/ 310701 w 2505509"/>
                  <a:gd name="connsiteY29" fmla="*/ 437784 h 2183437"/>
                  <a:gd name="connsiteX30" fmla="*/ 371209 w 2505509"/>
                  <a:gd name="connsiteY30" fmla="*/ 371209 h 2183437"/>
                  <a:gd name="connsiteX31" fmla="*/ 1011964 w 2505509"/>
                  <a:gd name="connsiteY31" fmla="*/ 25749 h 2183437"/>
                  <a:gd name="connsiteX32" fmla="*/ 1267386 w 2505509"/>
                  <a:gd name="connsiteY32" fmla="*/ 0 h 2183437"/>
                  <a:gd name="connsiteX33" fmla="*/ 1857980 w 2505509"/>
                  <a:gd name="connsiteY33" fmla="*/ 145729 h 2183437"/>
                  <a:gd name="connsiteX34" fmla="*/ 2024058 w 2505509"/>
                  <a:gd name="connsiteY34" fmla="*/ 250757 h 2183437"/>
                  <a:gd name="connsiteX35" fmla="*/ 1653462 w 2505509"/>
                  <a:gd name="connsiteY35" fmla="*/ 667027 h 2183437"/>
                  <a:gd name="connsiteX36" fmla="*/ 1577219 w 2505509"/>
                  <a:gd name="connsiteY36" fmla="*/ 623205 h 2183437"/>
                  <a:gd name="connsiteX37" fmla="*/ 1267386 w 2505509"/>
                  <a:gd name="connsiteY37" fmla="*/ 552732 h 2183437"/>
                  <a:gd name="connsiteX38" fmla="*/ 1190548 w 2505509"/>
                  <a:gd name="connsiteY38" fmla="*/ 560478 h 2183437"/>
                  <a:gd name="connsiteX39" fmla="*/ 1190548 w 2505509"/>
                  <a:gd name="connsiteY39" fmla="*/ 3880 h 218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05509" h="2183437">
                    <a:moveTo>
                      <a:pt x="12973" y="1439095"/>
                    </a:moveTo>
                    <a:lnTo>
                      <a:pt x="575457" y="1439095"/>
                    </a:lnTo>
                    <a:lnTo>
                      <a:pt x="584862" y="1479903"/>
                    </a:lnTo>
                    <a:cubicBezTo>
                      <a:pt x="605743" y="1547037"/>
                      <a:pt x="636256" y="1609927"/>
                      <a:pt x="674784" y="1666956"/>
                    </a:cubicBezTo>
                    <a:lnTo>
                      <a:pt x="749976" y="1758089"/>
                    </a:lnTo>
                    <a:lnTo>
                      <a:pt x="393075" y="2183437"/>
                    </a:lnTo>
                    <a:lnTo>
                      <a:pt x="371209" y="2163564"/>
                    </a:lnTo>
                    <a:cubicBezTo>
                      <a:pt x="199195" y="1991550"/>
                      <a:pt x="76397" y="1770320"/>
                      <a:pt x="25749" y="1522809"/>
                    </a:cubicBezTo>
                    <a:close/>
                    <a:moveTo>
                      <a:pt x="233325" y="536212"/>
                    </a:moveTo>
                    <a:lnTo>
                      <a:pt x="669094" y="878298"/>
                    </a:lnTo>
                    <a:lnTo>
                      <a:pt x="608893" y="989210"/>
                    </a:lnTo>
                    <a:cubicBezTo>
                      <a:pt x="572730" y="1074710"/>
                      <a:pt x="552732" y="1168713"/>
                      <a:pt x="552732" y="1267386"/>
                    </a:cubicBezTo>
                    <a:lnTo>
                      <a:pt x="556251" y="1313894"/>
                    </a:lnTo>
                    <a:lnTo>
                      <a:pt x="2349" y="1313894"/>
                    </a:lnTo>
                    <a:lnTo>
                      <a:pt x="0" y="1267386"/>
                    </a:lnTo>
                    <a:cubicBezTo>
                      <a:pt x="0" y="1004902"/>
                      <a:pt x="79795" y="761055"/>
                      <a:pt x="216450" y="558779"/>
                    </a:cubicBezTo>
                    <a:close/>
                    <a:moveTo>
                      <a:pt x="2118406" y="333069"/>
                    </a:moveTo>
                    <a:lnTo>
                      <a:pt x="2174250" y="382024"/>
                    </a:lnTo>
                    <a:cubicBezTo>
                      <a:pt x="2312337" y="523443"/>
                      <a:pt x="2417618" y="697037"/>
                      <a:pt x="2477793" y="890504"/>
                    </a:cubicBezTo>
                    <a:lnTo>
                      <a:pt x="2505509" y="998296"/>
                    </a:lnTo>
                    <a:lnTo>
                      <a:pt x="1926602" y="991538"/>
                    </a:lnTo>
                    <a:lnTo>
                      <a:pt x="1925879" y="989210"/>
                    </a:lnTo>
                    <a:cubicBezTo>
                      <a:pt x="1898757" y="925085"/>
                      <a:pt x="1862541" y="865743"/>
                      <a:pt x="1818848" y="812800"/>
                    </a:cubicBezTo>
                    <a:lnTo>
                      <a:pt x="1752898" y="743625"/>
                    </a:lnTo>
                    <a:close/>
                    <a:moveTo>
                      <a:pt x="1065347" y="17602"/>
                    </a:moveTo>
                    <a:lnTo>
                      <a:pt x="1065347" y="585259"/>
                    </a:lnTo>
                    <a:lnTo>
                      <a:pt x="989210" y="608893"/>
                    </a:lnTo>
                    <a:cubicBezTo>
                      <a:pt x="903710" y="645057"/>
                      <a:pt x="826713" y="697386"/>
                      <a:pt x="762049" y="762049"/>
                    </a:cubicBezTo>
                    <a:lnTo>
                      <a:pt x="747002" y="780287"/>
                    </a:lnTo>
                    <a:lnTo>
                      <a:pt x="310701" y="437784"/>
                    </a:lnTo>
                    <a:lnTo>
                      <a:pt x="371209" y="371209"/>
                    </a:lnTo>
                    <a:cubicBezTo>
                      <a:pt x="543223" y="199195"/>
                      <a:pt x="764452" y="76397"/>
                      <a:pt x="1011964" y="25749"/>
                    </a:cubicBezTo>
                    <a:close/>
                    <a:moveTo>
                      <a:pt x="1267386" y="0"/>
                    </a:moveTo>
                    <a:cubicBezTo>
                      <a:pt x="1480655" y="0"/>
                      <a:pt x="1681620" y="52677"/>
                      <a:pt x="1857980" y="145729"/>
                    </a:cubicBezTo>
                    <a:lnTo>
                      <a:pt x="2024058" y="250757"/>
                    </a:lnTo>
                    <a:lnTo>
                      <a:pt x="1653462" y="667027"/>
                    </a:lnTo>
                    <a:lnTo>
                      <a:pt x="1577219" y="623205"/>
                    </a:lnTo>
                    <a:cubicBezTo>
                      <a:pt x="1483490" y="578042"/>
                      <a:pt x="1378394" y="552732"/>
                      <a:pt x="1267386" y="552732"/>
                    </a:cubicBezTo>
                    <a:lnTo>
                      <a:pt x="1190548" y="560478"/>
                    </a:lnTo>
                    <a:lnTo>
                      <a:pt x="1190548" y="3880"/>
                    </a:lnTo>
                    <a:close/>
                  </a:path>
                </a:pathLst>
              </a:custGeom>
              <a:gradFill flip="none" rotWithShape="1">
                <a:gsLst>
                  <a:gs pos="0">
                    <a:srgbClr val="80B940"/>
                  </a:gs>
                  <a:gs pos="100000">
                    <a:srgbClr val="CCD42A"/>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140" name="Rounded Rectangle 49"/>
              <p:cNvSpPr/>
              <p:nvPr/>
            </p:nvSpPr>
            <p:spPr>
              <a:xfrm>
                <a:off x="7498946" y="3360193"/>
                <a:ext cx="1447800" cy="29087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sp>
            <p:nvSpPr>
              <p:cNvPr id="141" name="Oval 140"/>
              <p:cNvSpPr/>
              <p:nvPr/>
            </p:nvSpPr>
            <p:spPr>
              <a:xfrm>
                <a:off x="7294564" y="3236912"/>
                <a:ext cx="546099" cy="5460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67">
                  <a:defRPr/>
                </a:pPr>
                <a:endParaRPr lang="en-US">
                  <a:solidFill>
                    <a:srgbClr val="FFFFFF"/>
                  </a:solidFill>
                  <a:latin typeface="Segoe UI Semilight"/>
                </a:endParaRPr>
              </a:p>
            </p:txBody>
          </p:sp>
        </p:grpSp>
      </p:grpSp>
      <p:sp>
        <p:nvSpPr>
          <p:cNvPr id="6" name="Right Brace 5">
            <a:extLst>
              <a:ext uri="{FF2B5EF4-FFF2-40B4-BE49-F238E27FC236}">
                <a16:creationId xmlns:a16="http://schemas.microsoft.com/office/drawing/2014/main" id="{A137A732-E4B3-47B3-AFFD-D45CD295F370}"/>
              </a:ext>
            </a:extLst>
          </p:cNvPr>
          <p:cNvSpPr/>
          <p:nvPr/>
        </p:nvSpPr>
        <p:spPr>
          <a:xfrm rot="5400000">
            <a:off x="6019999" y="-36462"/>
            <a:ext cx="308477" cy="11498379"/>
          </a:xfrm>
          <a:prstGeom prst="rightBrac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defRPr/>
            </a:pPr>
            <a:endParaRPr lang="en-US">
              <a:solidFill>
                <a:srgbClr val="505050"/>
              </a:solidFill>
              <a:latin typeface="Segoe UI Semilight"/>
            </a:endParaRPr>
          </a:p>
        </p:txBody>
      </p:sp>
      <p:sp>
        <p:nvSpPr>
          <p:cNvPr id="8" name="Rectangle 7">
            <a:extLst>
              <a:ext uri="{FF2B5EF4-FFF2-40B4-BE49-F238E27FC236}">
                <a16:creationId xmlns:a16="http://schemas.microsoft.com/office/drawing/2014/main" id="{5D731875-BECC-4617-B65D-7089DDD3D0FE}"/>
              </a:ext>
            </a:extLst>
          </p:cNvPr>
          <p:cNvSpPr/>
          <p:nvPr/>
        </p:nvSpPr>
        <p:spPr>
          <a:xfrm>
            <a:off x="5223046" y="5809488"/>
            <a:ext cx="1960109" cy="544289"/>
          </a:xfrm>
          <a:prstGeom prst="rect">
            <a:avLst/>
          </a:prstGeom>
        </p:spPr>
        <p:txBody>
          <a:bodyPr wrap="none">
            <a:spAutoFit/>
          </a:bodyPr>
          <a:lstStyle/>
          <a:p>
            <a:pPr defTabSz="914016">
              <a:lnSpc>
                <a:spcPct val="90000"/>
              </a:lnSpc>
              <a:spcBef>
                <a:spcPts val="2400"/>
              </a:spcBef>
              <a:buSzPct val="90000"/>
              <a:defRPr/>
            </a:pPr>
            <a:r>
              <a:rPr lang="en-US" sz="3200">
                <a:solidFill>
                  <a:srgbClr val="0078D7"/>
                </a:solidFill>
                <a:latin typeface="Segoe UI Light"/>
              </a:rPr>
              <a:t>Symmetry</a:t>
            </a:r>
          </a:p>
        </p:txBody>
      </p:sp>
    </p:spTree>
    <p:extLst>
      <p:ext uri="{BB962C8B-B14F-4D97-AF65-F5344CB8AC3E}">
        <p14:creationId xmlns:p14="http://schemas.microsoft.com/office/powerpoint/2010/main" val="22042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F29F0-71A8-4940-B84E-75103925AD5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rcRect l="-2" r="33419"/>
          <a:stretch/>
        </p:blipFill>
        <p:spPr>
          <a:xfrm>
            <a:off x="21601" y="487"/>
            <a:ext cx="6786431" cy="6857027"/>
          </a:xfrm>
          <a:prstGeom prst="rect">
            <a:avLst/>
          </a:prstGeom>
        </p:spPr>
      </p:pic>
      <p:sp>
        <p:nvSpPr>
          <p:cNvPr id="38" name="Rectangle 37">
            <a:extLst>
              <a:ext uri="{FF2B5EF4-FFF2-40B4-BE49-F238E27FC236}">
                <a16:creationId xmlns:a16="http://schemas.microsoft.com/office/drawing/2014/main" id="{D9911D75-1493-4F7B-AB98-715C57405020}"/>
              </a:ext>
            </a:extLst>
          </p:cNvPr>
          <p:cNvSpPr/>
          <p:nvPr/>
        </p:nvSpPr>
        <p:spPr>
          <a:xfrm>
            <a:off x="0" y="2937715"/>
            <a:ext cx="6880406" cy="972895"/>
          </a:xfrm>
          <a:prstGeom prst="rect">
            <a:avLst/>
          </a:prstGeom>
        </p:spPr>
        <p:txBody>
          <a:bodyPr wrap="square" lIns="0" tIns="0" rIns="268927" bIns="0" anchor="ctr">
            <a:noAutofit/>
          </a:bodyPr>
          <a:lstStyle/>
          <a:p>
            <a:pPr algn="r" defTabSz="914314"/>
            <a:r>
              <a:rPr lang="en-US" sz="5294" dirty="0">
                <a:solidFill>
                  <a:srgbClr val="FFFFFF"/>
                </a:solidFill>
                <a:latin typeface="Segoe UI Semibold"/>
              </a:rPr>
              <a:t>Azure </a:t>
            </a:r>
            <a:r>
              <a:rPr lang="en-US" sz="5294" dirty="0">
                <a:solidFill>
                  <a:srgbClr val="FFFFFF"/>
                </a:solidFill>
                <a:latin typeface="Segoe UI Semibold" panose="020B0702040204020203" pitchFamily="34" charset="0"/>
                <a:cs typeface="Segoe UI Semibold" panose="020B0702040204020203" pitchFamily="34" charset="0"/>
              </a:rPr>
              <a:t>IoT Edge</a:t>
            </a:r>
            <a:endParaRPr lang="en-US" sz="3137" dirty="0">
              <a:solidFill>
                <a:srgbClr val="FFFFFF"/>
              </a:solidFill>
              <a:latin typeface="Segoe UI Semibold" panose="020B0702040204020203" pitchFamily="34" charset="0"/>
              <a:cs typeface="Segoe UI Semibold" panose="020B0702040204020203" pitchFamily="34" charset="0"/>
            </a:endParaRPr>
          </a:p>
        </p:txBody>
      </p:sp>
      <p:grpSp>
        <p:nvGrpSpPr>
          <p:cNvPr id="22" name="Group 21">
            <a:extLst>
              <a:ext uri="{FF2B5EF4-FFF2-40B4-BE49-F238E27FC236}">
                <a16:creationId xmlns:a16="http://schemas.microsoft.com/office/drawing/2014/main" id="{53AB4D75-2D41-441F-868A-6656FC3A4CB9}"/>
              </a:ext>
            </a:extLst>
          </p:cNvPr>
          <p:cNvGrpSpPr/>
          <p:nvPr/>
        </p:nvGrpSpPr>
        <p:grpSpPr>
          <a:xfrm>
            <a:off x="7371462" y="1352600"/>
            <a:ext cx="4469169" cy="4143125"/>
            <a:chOff x="7259967" y="770582"/>
            <a:chExt cx="4558785" cy="4226203"/>
          </a:xfrm>
        </p:grpSpPr>
        <p:grpSp>
          <p:nvGrpSpPr>
            <p:cNvPr id="15" name="Group 14">
              <a:extLst>
                <a:ext uri="{FF2B5EF4-FFF2-40B4-BE49-F238E27FC236}">
                  <a16:creationId xmlns:a16="http://schemas.microsoft.com/office/drawing/2014/main" id="{EFC2A73B-27C4-4587-A7DC-925969F8DF2C}"/>
                </a:ext>
              </a:extLst>
            </p:cNvPr>
            <p:cNvGrpSpPr/>
            <p:nvPr/>
          </p:nvGrpSpPr>
          <p:grpSpPr>
            <a:xfrm>
              <a:off x="7262918" y="2361294"/>
              <a:ext cx="4555834" cy="320040"/>
              <a:chOff x="7262918" y="2361294"/>
              <a:chExt cx="4555834" cy="320040"/>
            </a:xfrm>
          </p:grpSpPr>
          <p:sp>
            <p:nvSpPr>
              <p:cNvPr id="39" name="Rectangle 38">
                <a:extLst>
                  <a:ext uri="{FF2B5EF4-FFF2-40B4-BE49-F238E27FC236}">
                    <a16:creationId xmlns:a16="http://schemas.microsoft.com/office/drawing/2014/main" id="{FF190BC7-5090-4292-95E0-C88BBDC689E5}"/>
                  </a:ext>
                </a:extLst>
              </p:cNvPr>
              <p:cNvSpPr/>
              <p:nvPr/>
            </p:nvSpPr>
            <p:spPr>
              <a:xfrm>
                <a:off x="7791367" y="2393471"/>
                <a:ext cx="4027385" cy="246221"/>
              </a:xfrm>
              <a:prstGeom prst="rect">
                <a:avLst/>
              </a:prstGeom>
            </p:spPr>
            <p:txBody>
              <a:bodyPr wrap="none" lIns="0" tIns="0" rIns="0" bIns="0" anchor="ctr" anchorCtr="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3574">
                  <a:spcBef>
                    <a:spcPts val="1800"/>
                  </a:spcBef>
                  <a:defRPr/>
                </a:pPr>
                <a:r>
                  <a:rPr lang="en-US" sz="1568" kern="0" spc="-29" dirty="0">
                    <a:solidFill>
                      <a:srgbClr val="000000"/>
                    </a:solidFill>
                    <a:latin typeface="Segoe UI" panose="020B0502040204020203" pitchFamily="34" charset="0"/>
                    <a:cs typeface="Segoe UI" panose="020B0502040204020203" pitchFamily="34" charset="0"/>
                  </a:rPr>
                  <a:t>Configure, update and monitor from the cloud</a:t>
                </a:r>
              </a:p>
            </p:txBody>
          </p:sp>
          <p:sp>
            <p:nvSpPr>
              <p:cNvPr id="29" name="Diagnostic_E9D9" title="Icon of a heartbeat inside of a box">
                <a:extLst>
                  <a:ext uri="{FF2B5EF4-FFF2-40B4-BE49-F238E27FC236}">
                    <a16:creationId xmlns:a16="http://schemas.microsoft.com/office/drawing/2014/main" id="{CBE1795C-C280-4104-811E-C59FF569DBAE}"/>
                  </a:ext>
                </a:extLst>
              </p:cNvPr>
              <p:cNvSpPr>
                <a:spLocks noChangeAspect="1" noEditPoints="1"/>
              </p:cNvSpPr>
              <p:nvPr/>
            </p:nvSpPr>
            <p:spPr bwMode="auto">
              <a:xfrm>
                <a:off x="7262918" y="2361294"/>
                <a:ext cx="319883" cy="320040"/>
              </a:xfrm>
              <a:custGeom>
                <a:avLst/>
                <a:gdLst>
                  <a:gd name="T0" fmla="*/ 0 w 3250"/>
                  <a:gd name="T1" fmla="*/ 3250 h 3250"/>
                  <a:gd name="T2" fmla="*/ 0 w 3250"/>
                  <a:gd name="T3" fmla="*/ 0 h 3250"/>
                  <a:gd name="T4" fmla="*/ 3250 w 3250"/>
                  <a:gd name="T5" fmla="*/ 0 h 3250"/>
                  <a:gd name="T6" fmla="*/ 3250 w 3250"/>
                  <a:gd name="T7" fmla="*/ 3250 h 3250"/>
                  <a:gd name="T8" fmla="*/ 0 w 3250"/>
                  <a:gd name="T9" fmla="*/ 3250 h 3250"/>
                  <a:gd name="T10" fmla="*/ 3250 w 3250"/>
                  <a:gd name="T11" fmla="*/ 2000 h 3250"/>
                  <a:gd name="T12" fmla="*/ 2553 w 3250"/>
                  <a:gd name="T13" fmla="*/ 2000 h 3250"/>
                  <a:gd name="T14" fmla="*/ 2535 w 3250"/>
                  <a:gd name="T15" fmla="*/ 1985 h 3250"/>
                  <a:gd name="T16" fmla="*/ 2379 w 3250"/>
                  <a:gd name="T17" fmla="*/ 1362 h 3250"/>
                  <a:gd name="T18" fmla="*/ 2360 w 3250"/>
                  <a:gd name="T19" fmla="*/ 1347 h 3250"/>
                  <a:gd name="T20" fmla="*/ 1987 w 3250"/>
                  <a:gd name="T21" fmla="*/ 1347 h 3250"/>
                  <a:gd name="T22" fmla="*/ 1969 w 3250"/>
                  <a:gd name="T23" fmla="*/ 1332 h 3250"/>
                  <a:gd name="T24" fmla="*/ 1768 w 3250"/>
                  <a:gd name="T25" fmla="*/ 512 h 3250"/>
                  <a:gd name="T26" fmla="*/ 1731 w 3250"/>
                  <a:gd name="T27" fmla="*/ 512 h 3250"/>
                  <a:gd name="T28" fmla="*/ 1227 w 3250"/>
                  <a:gd name="T29" fmla="*/ 2467 h 3250"/>
                  <a:gd name="T30" fmla="*/ 1195 w 3250"/>
                  <a:gd name="T31" fmla="*/ 2476 h 3250"/>
                  <a:gd name="T32" fmla="*/ 732 w 3250"/>
                  <a:gd name="T33" fmla="*/ 2014 h 3250"/>
                  <a:gd name="T34" fmla="*/ 705 w 3250"/>
                  <a:gd name="T35" fmla="*/ 2014 h 3250"/>
                  <a:gd name="T36" fmla="*/ 474 w 3250"/>
                  <a:gd name="T37" fmla="*/ 2244 h 3250"/>
                  <a:gd name="T38" fmla="*/ 461 w 3250"/>
                  <a:gd name="T39" fmla="*/ 2250 h 3250"/>
                  <a:gd name="T40" fmla="*/ 0 w 3250"/>
                  <a:gd name="T41" fmla="*/ 2250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0" h="3250">
                    <a:moveTo>
                      <a:pt x="0" y="3250"/>
                    </a:moveTo>
                    <a:cubicBezTo>
                      <a:pt x="0" y="0"/>
                      <a:pt x="0" y="0"/>
                      <a:pt x="0" y="0"/>
                    </a:cubicBezTo>
                    <a:cubicBezTo>
                      <a:pt x="3250" y="0"/>
                      <a:pt x="3250" y="0"/>
                      <a:pt x="3250" y="0"/>
                    </a:cubicBezTo>
                    <a:cubicBezTo>
                      <a:pt x="3250" y="3250"/>
                      <a:pt x="3250" y="3250"/>
                      <a:pt x="3250" y="3250"/>
                    </a:cubicBezTo>
                    <a:lnTo>
                      <a:pt x="0" y="3250"/>
                    </a:lnTo>
                    <a:close/>
                    <a:moveTo>
                      <a:pt x="3250" y="2000"/>
                    </a:moveTo>
                    <a:cubicBezTo>
                      <a:pt x="2553" y="2000"/>
                      <a:pt x="2553" y="2000"/>
                      <a:pt x="2553" y="2000"/>
                    </a:cubicBezTo>
                    <a:cubicBezTo>
                      <a:pt x="2544" y="2000"/>
                      <a:pt x="2537" y="1994"/>
                      <a:pt x="2535" y="1985"/>
                    </a:cubicBezTo>
                    <a:cubicBezTo>
                      <a:pt x="2379" y="1362"/>
                      <a:pt x="2379" y="1362"/>
                      <a:pt x="2379" y="1362"/>
                    </a:cubicBezTo>
                    <a:cubicBezTo>
                      <a:pt x="2377" y="1353"/>
                      <a:pt x="2369" y="1347"/>
                      <a:pt x="2360" y="1347"/>
                    </a:cubicBezTo>
                    <a:cubicBezTo>
                      <a:pt x="1987" y="1347"/>
                      <a:pt x="1987" y="1347"/>
                      <a:pt x="1987" y="1347"/>
                    </a:cubicBezTo>
                    <a:cubicBezTo>
                      <a:pt x="1978" y="1347"/>
                      <a:pt x="1971" y="1341"/>
                      <a:pt x="1969" y="1332"/>
                    </a:cubicBezTo>
                    <a:cubicBezTo>
                      <a:pt x="1768" y="512"/>
                      <a:pt x="1768" y="512"/>
                      <a:pt x="1768" y="512"/>
                    </a:cubicBezTo>
                    <a:cubicBezTo>
                      <a:pt x="1764" y="493"/>
                      <a:pt x="1736" y="493"/>
                      <a:pt x="1731" y="512"/>
                    </a:cubicBezTo>
                    <a:cubicBezTo>
                      <a:pt x="1227" y="2467"/>
                      <a:pt x="1227" y="2467"/>
                      <a:pt x="1227" y="2467"/>
                    </a:cubicBezTo>
                    <a:cubicBezTo>
                      <a:pt x="1223" y="2482"/>
                      <a:pt x="1205" y="2487"/>
                      <a:pt x="1195" y="2476"/>
                    </a:cubicBezTo>
                    <a:cubicBezTo>
                      <a:pt x="732" y="2014"/>
                      <a:pt x="732" y="2014"/>
                      <a:pt x="732" y="2014"/>
                    </a:cubicBezTo>
                    <a:cubicBezTo>
                      <a:pt x="725" y="2006"/>
                      <a:pt x="713" y="2006"/>
                      <a:pt x="705" y="2014"/>
                    </a:cubicBezTo>
                    <a:cubicBezTo>
                      <a:pt x="474" y="2244"/>
                      <a:pt x="474" y="2244"/>
                      <a:pt x="474" y="2244"/>
                    </a:cubicBezTo>
                    <a:cubicBezTo>
                      <a:pt x="471" y="2248"/>
                      <a:pt x="466" y="2250"/>
                      <a:pt x="461" y="2250"/>
                    </a:cubicBezTo>
                    <a:cubicBezTo>
                      <a:pt x="0" y="2250"/>
                      <a:pt x="0" y="2250"/>
                      <a:pt x="0" y="2250"/>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latin typeface="Segoe UI"/>
                </a:endParaRPr>
              </a:p>
            </p:txBody>
          </p:sp>
        </p:grpSp>
        <p:grpSp>
          <p:nvGrpSpPr>
            <p:cNvPr id="14" name="Group 13">
              <a:extLst>
                <a:ext uri="{FF2B5EF4-FFF2-40B4-BE49-F238E27FC236}">
                  <a16:creationId xmlns:a16="http://schemas.microsoft.com/office/drawing/2014/main" id="{B288E8C6-A3E9-4949-B016-FB2B14793EB5}"/>
                </a:ext>
              </a:extLst>
            </p:cNvPr>
            <p:cNvGrpSpPr/>
            <p:nvPr/>
          </p:nvGrpSpPr>
          <p:grpSpPr>
            <a:xfrm>
              <a:off x="7262199" y="3131766"/>
              <a:ext cx="4468260" cy="320040"/>
              <a:chOff x="7262199" y="3131766"/>
              <a:chExt cx="4468260" cy="320040"/>
            </a:xfrm>
          </p:grpSpPr>
          <p:sp>
            <p:nvSpPr>
              <p:cNvPr id="6" name="Rectangle 5">
                <a:extLst>
                  <a:ext uri="{FF2B5EF4-FFF2-40B4-BE49-F238E27FC236}">
                    <a16:creationId xmlns:a16="http://schemas.microsoft.com/office/drawing/2014/main" id="{FD259E22-BB75-4D8B-BA07-4C12F035ADBB}"/>
                  </a:ext>
                </a:extLst>
              </p:cNvPr>
              <p:cNvSpPr/>
              <p:nvPr/>
            </p:nvSpPr>
            <p:spPr>
              <a:xfrm>
                <a:off x="7791367" y="3168675"/>
                <a:ext cx="3939092" cy="246221"/>
              </a:xfrm>
              <a:prstGeom prst="rect">
                <a:avLst/>
              </a:prstGeom>
            </p:spPr>
            <p:txBody>
              <a:bodyPr wrap="none" lIns="0" tIns="0" rIns="0" bIns="0" anchor="ctr" anchorCtr="0">
                <a:spAutoFit/>
              </a:bodyPr>
              <a:lstStyle/>
              <a:p>
                <a:pPr defTabSz="914314"/>
                <a:r>
                  <a:rPr lang="en-US" sz="1568" dirty="0">
                    <a:solidFill>
                      <a:srgbClr val="000000"/>
                    </a:solidFill>
                    <a:latin typeface="Segoe UI" panose="020B0502040204020203" pitchFamily="34" charset="0"/>
                    <a:cs typeface="Segoe UI" panose="020B0502040204020203" pitchFamily="34" charset="0"/>
                  </a:rPr>
                  <a:t>Compatible with popular operating systems</a:t>
                </a:r>
              </a:p>
            </p:txBody>
          </p:sp>
          <p:sp>
            <p:nvSpPr>
              <p:cNvPr id="33" name="target_2" title="Icon of a target with an arrow hitting the bullseye">
                <a:extLst>
                  <a:ext uri="{FF2B5EF4-FFF2-40B4-BE49-F238E27FC236}">
                    <a16:creationId xmlns:a16="http://schemas.microsoft.com/office/drawing/2014/main" id="{7D15A6D3-D686-4EF6-90BC-538A356ABCD1}"/>
                  </a:ext>
                </a:extLst>
              </p:cNvPr>
              <p:cNvSpPr>
                <a:spLocks noChangeAspect="1" noEditPoints="1"/>
              </p:cNvSpPr>
              <p:nvPr/>
            </p:nvSpPr>
            <p:spPr bwMode="auto">
              <a:xfrm>
                <a:off x="7262199" y="3131766"/>
                <a:ext cx="321321" cy="320040"/>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tx1"/>
                </a:solidFill>
                <a:prstDash val="soli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314"/>
                <a:endParaRPr lang="en-US">
                  <a:gradFill>
                    <a:gsLst>
                      <a:gs pos="0">
                        <a:srgbClr val="505050"/>
                      </a:gs>
                      <a:gs pos="100000">
                        <a:srgbClr val="505050"/>
                      </a:gs>
                    </a:gsLst>
                  </a:gradFill>
                  <a:latin typeface="Segoe UI"/>
                </a:endParaRPr>
              </a:p>
            </p:txBody>
          </p:sp>
        </p:grpSp>
        <p:grpSp>
          <p:nvGrpSpPr>
            <p:cNvPr id="13" name="Group 12">
              <a:extLst>
                <a:ext uri="{FF2B5EF4-FFF2-40B4-BE49-F238E27FC236}">
                  <a16:creationId xmlns:a16="http://schemas.microsoft.com/office/drawing/2014/main" id="{12AEBED0-8625-46A0-B9FC-29483F67D876}"/>
                </a:ext>
              </a:extLst>
            </p:cNvPr>
            <p:cNvGrpSpPr/>
            <p:nvPr/>
          </p:nvGrpSpPr>
          <p:grpSpPr>
            <a:xfrm>
              <a:off x="7269678" y="3837487"/>
              <a:ext cx="4549074" cy="492443"/>
              <a:chOff x="7269678" y="3837487"/>
              <a:chExt cx="4549074" cy="492443"/>
            </a:xfrm>
          </p:grpSpPr>
          <p:sp>
            <p:nvSpPr>
              <p:cNvPr id="7" name="Rectangle 6">
                <a:extLst>
                  <a:ext uri="{FF2B5EF4-FFF2-40B4-BE49-F238E27FC236}">
                    <a16:creationId xmlns:a16="http://schemas.microsoft.com/office/drawing/2014/main" id="{21181C6D-2A5F-4C21-A793-A1002E4025A2}"/>
                  </a:ext>
                </a:extLst>
              </p:cNvPr>
              <p:cNvSpPr/>
              <p:nvPr/>
            </p:nvSpPr>
            <p:spPr>
              <a:xfrm>
                <a:off x="7791367" y="3837487"/>
                <a:ext cx="4027385" cy="492443"/>
              </a:xfrm>
              <a:prstGeom prst="rect">
                <a:avLst/>
              </a:prstGeom>
            </p:spPr>
            <p:txBody>
              <a:bodyPr wrap="square" lIns="0" tIns="0" rIns="0" bIns="0" anchor="ctr" anchorCtr="0">
                <a:spAutoFit/>
              </a:bodyPr>
              <a:lstStyle/>
              <a:p>
                <a:pPr defTabSz="914314"/>
                <a:r>
                  <a:rPr lang="en-US" sz="1568" dirty="0">
                    <a:solidFill>
                      <a:srgbClr val="000000"/>
                    </a:solidFill>
                    <a:latin typeface="Segoe UI" panose="020B0502040204020203" pitchFamily="34" charset="0"/>
                    <a:cs typeface="Segoe UI" panose="020B0502040204020203" pitchFamily="34" charset="0"/>
                  </a:rPr>
                  <a:t>Code symmetry between cloud and edge for easy development and testing</a:t>
                </a:r>
                <a:endParaRPr lang="en-US" sz="1568" dirty="0">
                  <a:solidFill>
                    <a:srgbClr val="000000"/>
                  </a:solidFill>
                  <a:latin typeface="Segoe UI"/>
                </a:endParaRPr>
              </a:p>
            </p:txBody>
          </p:sp>
          <p:sp>
            <p:nvSpPr>
              <p:cNvPr id="34" name="arrow_11" title="Icon of a circle made of two curved arrows">
                <a:extLst>
                  <a:ext uri="{FF2B5EF4-FFF2-40B4-BE49-F238E27FC236}">
                    <a16:creationId xmlns:a16="http://schemas.microsoft.com/office/drawing/2014/main" id="{83EE4959-1729-4CC4-8FE1-A932E7530458}"/>
                  </a:ext>
                </a:extLst>
              </p:cNvPr>
              <p:cNvSpPr>
                <a:spLocks noChangeAspect="1" noEditPoints="1"/>
              </p:cNvSpPr>
              <p:nvPr/>
            </p:nvSpPr>
            <p:spPr bwMode="auto">
              <a:xfrm>
                <a:off x="7269678" y="3902238"/>
                <a:ext cx="306362" cy="320040"/>
              </a:xfrm>
              <a:custGeom>
                <a:avLst/>
                <a:gdLst>
                  <a:gd name="T0" fmla="*/ 310 w 310"/>
                  <a:gd name="T1" fmla="*/ 199 h 322"/>
                  <a:gd name="T2" fmla="*/ 154 w 310"/>
                  <a:gd name="T3" fmla="*/ 322 h 322"/>
                  <a:gd name="T4" fmla="*/ 1 w 310"/>
                  <a:gd name="T5" fmla="*/ 211 h 322"/>
                  <a:gd name="T6" fmla="*/ 304 w 310"/>
                  <a:gd name="T7" fmla="*/ 104 h 322"/>
                  <a:gd name="T8" fmla="*/ 154 w 310"/>
                  <a:gd name="T9" fmla="*/ 0 h 322"/>
                  <a:gd name="T10" fmla="*/ 0 w 310"/>
                  <a:gd name="T11" fmla="*/ 114 h 322"/>
                  <a:gd name="T12" fmla="*/ 299 w 310"/>
                  <a:gd name="T13" fmla="*/ 104 h 322"/>
                  <a:gd name="T14" fmla="*/ 230 w 310"/>
                  <a:gd name="T15" fmla="*/ 104 h 322"/>
                  <a:gd name="T16" fmla="*/ 295 w 310"/>
                  <a:gd name="T17" fmla="*/ 104 h 322"/>
                  <a:gd name="T18" fmla="*/ 304 w 310"/>
                  <a:gd name="T19" fmla="*/ 104 h 322"/>
                  <a:gd name="T20" fmla="*/ 304 w 310"/>
                  <a:gd name="T21" fmla="*/ 29 h 322"/>
                  <a:gd name="T22" fmla="*/ 9 w 310"/>
                  <a:gd name="T23" fmla="*/ 211 h 322"/>
                  <a:gd name="T24" fmla="*/ 75 w 310"/>
                  <a:gd name="T25" fmla="*/ 211 h 322"/>
                  <a:gd name="T26" fmla="*/ 9 w 310"/>
                  <a:gd name="T27" fmla="*/ 211 h 322"/>
                  <a:gd name="T28" fmla="*/ 1 w 310"/>
                  <a:gd name="T29" fmla="*/ 211 h 322"/>
                  <a:gd name="T30" fmla="*/ 1 w 310"/>
                  <a:gd name="T31" fmla="*/ 28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322">
                    <a:moveTo>
                      <a:pt x="310" y="199"/>
                    </a:moveTo>
                    <a:cubicBezTo>
                      <a:pt x="293" y="270"/>
                      <a:pt x="229" y="322"/>
                      <a:pt x="154" y="322"/>
                    </a:cubicBezTo>
                    <a:cubicBezTo>
                      <a:pt x="83" y="322"/>
                      <a:pt x="22" y="275"/>
                      <a:pt x="1" y="211"/>
                    </a:cubicBezTo>
                    <a:moveTo>
                      <a:pt x="304" y="104"/>
                    </a:moveTo>
                    <a:cubicBezTo>
                      <a:pt x="281" y="43"/>
                      <a:pt x="223" y="0"/>
                      <a:pt x="154" y="0"/>
                    </a:cubicBezTo>
                    <a:cubicBezTo>
                      <a:pt x="82" y="0"/>
                      <a:pt x="20" y="48"/>
                      <a:pt x="0" y="114"/>
                    </a:cubicBezTo>
                    <a:moveTo>
                      <a:pt x="299" y="104"/>
                    </a:moveTo>
                    <a:cubicBezTo>
                      <a:pt x="230" y="104"/>
                      <a:pt x="230" y="104"/>
                      <a:pt x="230" y="104"/>
                    </a:cubicBezTo>
                    <a:moveTo>
                      <a:pt x="295" y="104"/>
                    </a:moveTo>
                    <a:cubicBezTo>
                      <a:pt x="304" y="104"/>
                      <a:pt x="304" y="104"/>
                      <a:pt x="304" y="104"/>
                    </a:cubicBezTo>
                    <a:cubicBezTo>
                      <a:pt x="304" y="29"/>
                      <a:pt x="304" y="29"/>
                      <a:pt x="304" y="29"/>
                    </a:cubicBezTo>
                    <a:moveTo>
                      <a:pt x="9" y="211"/>
                    </a:moveTo>
                    <a:cubicBezTo>
                      <a:pt x="75" y="211"/>
                      <a:pt x="75" y="211"/>
                      <a:pt x="75" y="211"/>
                    </a:cubicBezTo>
                    <a:moveTo>
                      <a:pt x="9" y="211"/>
                    </a:moveTo>
                    <a:cubicBezTo>
                      <a:pt x="1" y="211"/>
                      <a:pt x="1" y="211"/>
                      <a:pt x="1" y="211"/>
                    </a:cubicBezTo>
                    <a:cubicBezTo>
                      <a:pt x="1" y="286"/>
                      <a:pt x="1" y="286"/>
                      <a:pt x="1" y="286"/>
                    </a:cubicBezTo>
                  </a:path>
                </a:pathLst>
              </a:custGeom>
              <a:no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pPr defTabSz="914314"/>
                <a:endParaRPr lang="en-US" sz="882">
                  <a:gradFill>
                    <a:gsLst>
                      <a:gs pos="0">
                        <a:srgbClr val="505050"/>
                      </a:gs>
                      <a:gs pos="100000">
                        <a:srgbClr val="505050"/>
                      </a:gs>
                    </a:gsLst>
                    <a:lin ang="5400000" scaled="1"/>
                  </a:gradFill>
                  <a:latin typeface="Segoe UI"/>
                </a:endParaRPr>
              </a:p>
            </p:txBody>
          </p:sp>
        </p:grpSp>
        <p:grpSp>
          <p:nvGrpSpPr>
            <p:cNvPr id="9" name="Group 8">
              <a:extLst>
                <a:ext uri="{FF2B5EF4-FFF2-40B4-BE49-F238E27FC236}">
                  <a16:creationId xmlns:a16="http://schemas.microsoft.com/office/drawing/2014/main" id="{FB2F7E25-B7BA-434A-8F2C-8A7C0572BB08}"/>
                </a:ext>
              </a:extLst>
            </p:cNvPr>
            <p:cNvGrpSpPr/>
            <p:nvPr/>
          </p:nvGrpSpPr>
          <p:grpSpPr>
            <a:xfrm>
              <a:off x="7308367" y="4672711"/>
              <a:ext cx="3718181" cy="324074"/>
              <a:chOff x="7308367" y="4672711"/>
              <a:chExt cx="3718181" cy="324074"/>
            </a:xfrm>
          </p:grpSpPr>
          <p:sp>
            <p:nvSpPr>
              <p:cNvPr id="32" name="Lock" title="Icon of a padlock">
                <a:extLst>
                  <a:ext uri="{FF2B5EF4-FFF2-40B4-BE49-F238E27FC236}">
                    <a16:creationId xmlns:a16="http://schemas.microsoft.com/office/drawing/2014/main" id="{DB117FF3-96BF-441F-984F-6DE5D3504250}"/>
                  </a:ext>
                </a:extLst>
              </p:cNvPr>
              <p:cNvSpPr>
                <a:spLocks noChangeAspect="1" noEditPoints="1"/>
              </p:cNvSpPr>
              <p:nvPr/>
            </p:nvSpPr>
            <p:spPr bwMode="auto">
              <a:xfrm>
                <a:off x="7308367" y="4672711"/>
                <a:ext cx="228984" cy="320040"/>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latin typeface="Segoe UI"/>
                </a:endParaRPr>
              </a:p>
            </p:txBody>
          </p:sp>
          <p:sp>
            <p:nvSpPr>
              <p:cNvPr id="3" name="Rectangle 2">
                <a:extLst>
                  <a:ext uri="{FF2B5EF4-FFF2-40B4-BE49-F238E27FC236}">
                    <a16:creationId xmlns:a16="http://schemas.microsoft.com/office/drawing/2014/main" id="{9C7445A7-13CE-423C-A2B2-624F3F86E8CA}"/>
                  </a:ext>
                </a:extLst>
              </p:cNvPr>
              <p:cNvSpPr/>
              <p:nvPr/>
            </p:nvSpPr>
            <p:spPr>
              <a:xfrm>
                <a:off x="7791367" y="4750564"/>
                <a:ext cx="3235181" cy="246221"/>
              </a:xfrm>
              <a:prstGeom prst="rect">
                <a:avLst/>
              </a:prstGeom>
            </p:spPr>
            <p:txBody>
              <a:bodyPr wrap="none" lIns="0" tIns="0" rIns="0" bIns="0" anchor="ctr" anchorCtr="0">
                <a:spAutoFit/>
              </a:bodyPr>
              <a:lstStyle/>
              <a:p>
                <a:pPr defTabSz="913574">
                  <a:spcBef>
                    <a:spcPts val="1800"/>
                  </a:spcBef>
                  <a:defRPr/>
                </a:pPr>
                <a:r>
                  <a:rPr lang="en-US" sz="1568" kern="0" spc="-29" dirty="0">
                    <a:solidFill>
                      <a:srgbClr val="000000"/>
                    </a:solidFill>
                    <a:latin typeface="Segoe UI" panose="020B0502040204020203" pitchFamily="34" charset="0"/>
                    <a:cs typeface="Segoe UI" panose="020B0502040204020203" pitchFamily="34" charset="0"/>
                  </a:rPr>
                  <a:t>Secure solution from chipset to cloud</a:t>
                </a:r>
              </a:p>
            </p:txBody>
          </p:sp>
        </p:grpSp>
        <p:grpSp>
          <p:nvGrpSpPr>
            <p:cNvPr id="19" name="Group 18">
              <a:extLst>
                <a:ext uri="{FF2B5EF4-FFF2-40B4-BE49-F238E27FC236}">
                  <a16:creationId xmlns:a16="http://schemas.microsoft.com/office/drawing/2014/main" id="{AC703D05-0BE9-4346-9E05-93CACE9DEEEF}"/>
                </a:ext>
              </a:extLst>
            </p:cNvPr>
            <p:cNvGrpSpPr/>
            <p:nvPr/>
          </p:nvGrpSpPr>
          <p:grpSpPr>
            <a:xfrm>
              <a:off x="7329945" y="770582"/>
              <a:ext cx="4084487" cy="492443"/>
              <a:chOff x="7329945" y="770582"/>
              <a:chExt cx="4084487" cy="492443"/>
            </a:xfrm>
          </p:grpSpPr>
          <p:sp>
            <p:nvSpPr>
              <p:cNvPr id="2" name="Rectangle 1">
                <a:extLst>
                  <a:ext uri="{FF2B5EF4-FFF2-40B4-BE49-F238E27FC236}">
                    <a16:creationId xmlns:a16="http://schemas.microsoft.com/office/drawing/2014/main" id="{7859B81D-7636-4534-A524-096FA2A551F4}"/>
                  </a:ext>
                </a:extLst>
              </p:cNvPr>
              <p:cNvSpPr/>
              <p:nvPr/>
            </p:nvSpPr>
            <p:spPr>
              <a:xfrm>
                <a:off x="7851751" y="770582"/>
                <a:ext cx="3562681" cy="492443"/>
              </a:xfrm>
              <a:prstGeom prst="rect">
                <a:avLst/>
              </a:prstGeom>
            </p:spPr>
            <p:txBody>
              <a:bodyPr wrap="square" lIns="0" tIns="0" rIns="0" bIns="0" anchor="ctr" anchorCtr="0">
                <a:spAutoFit/>
              </a:bodyPr>
              <a:lstStyle/>
              <a:p>
                <a:pPr defTabSz="913574">
                  <a:spcBef>
                    <a:spcPts val="1800"/>
                  </a:spcBef>
                  <a:defRPr/>
                </a:pPr>
                <a:r>
                  <a:rPr lang="en-US" sz="1568" kern="0" spc="-29" dirty="0">
                    <a:solidFill>
                      <a:srgbClr val="000000"/>
                    </a:solidFill>
                    <a:latin typeface="Segoe UI" panose="020B0502040204020203" pitchFamily="34" charset="0"/>
                    <a:cs typeface="Segoe UI" panose="020B0502040204020203" pitchFamily="34" charset="0"/>
                  </a:rPr>
                  <a:t>Move cloud and custom workloads to the edge, securely</a:t>
                </a:r>
              </a:p>
            </p:txBody>
          </p:sp>
          <p:sp>
            <p:nvSpPr>
              <p:cNvPr id="36" name="arrow_3" title="Icon of an arrow pointing down at a line">
                <a:extLst>
                  <a:ext uri="{FF2B5EF4-FFF2-40B4-BE49-F238E27FC236}">
                    <a16:creationId xmlns:a16="http://schemas.microsoft.com/office/drawing/2014/main" id="{B558B725-E63F-43FE-8696-6D2708F89025}"/>
                  </a:ext>
                </a:extLst>
              </p:cNvPr>
              <p:cNvSpPr>
                <a:spLocks noChangeAspect="1" noEditPoints="1"/>
              </p:cNvSpPr>
              <p:nvPr/>
            </p:nvSpPr>
            <p:spPr bwMode="auto">
              <a:xfrm>
                <a:off x="7329945" y="820350"/>
                <a:ext cx="185829" cy="320040"/>
              </a:xfrm>
              <a:custGeom>
                <a:avLst/>
                <a:gdLst>
                  <a:gd name="T0" fmla="*/ 144 w 144"/>
                  <a:gd name="T1" fmla="*/ 132 h 248"/>
                  <a:gd name="T2" fmla="*/ 72 w 144"/>
                  <a:gd name="T3" fmla="*/ 203 h 248"/>
                  <a:gd name="T4" fmla="*/ 0 w 144"/>
                  <a:gd name="T5" fmla="*/ 132 h 248"/>
                  <a:gd name="T6" fmla="*/ 72 w 144"/>
                  <a:gd name="T7" fmla="*/ 203 h 248"/>
                  <a:gd name="T8" fmla="*/ 72 w 144"/>
                  <a:gd name="T9" fmla="*/ 0 h 248"/>
                  <a:gd name="T10" fmla="*/ 0 w 144"/>
                  <a:gd name="T11" fmla="*/ 248 h 248"/>
                  <a:gd name="T12" fmla="*/ 144 w 144"/>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144" h="248">
                    <a:moveTo>
                      <a:pt x="144" y="132"/>
                    </a:moveTo>
                    <a:lnTo>
                      <a:pt x="72" y="203"/>
                    </a:lnTo>
                    <a:lnTo>
                      <a:pt x="0" y="132"/>
                    </a:lnTo>
                    <a:moveTo>
                      <a:pt x="72" y="203"/>
                    </a:moveTo>
                    <a:lnTo>
                      <a:pt x="72" y="0"/>
                    </a:lnTo>
                    <a:moveTo>
                      <a:pt x="0" y="248"/>
                    </a:moveTo>
                    <a:lnTo>
                      <a:pt x="144" y="248"/>
                    </a:lnTo>
                  </a:path>
                </a:pathLst>
              </a:custGeom>
              <a:no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pPr defTabSz="914314"/>
                <a:endParaRPr lang="en-US" sz="882">
                  <a:gradFill>
                    <a:gsLst>
                      <a:gs pos="0">
                        <a:srgbClr val="505050"/>
                      </a:gs>
                      <a:gs pos="100000">
                        <a:srgbClr val="505050"/>
                      </a:gs>
                    </a:gsLst>
                    <a:lin ang="5400000" scaled="1"/>
                  </a:gradFill>
                  <a:latin typeface="Segoe UI"/>
                </a:endParaRPr>
              </a:p>
            </p:txBody>
          </p:sp>
        </p:grpSp>
        <p:grpSp>
          <p:nvGrpSpPr>
            <p:cNvPr id="16" name="Group 15">
              <a:extLst>
                <a:ext uri="{FF2B5EF4-FFF2-40B4-BE49-F238E27FC236}">
                  <a16:creationId xmlns:a16="http://schemas.microsoft.com/office/drawing/2014/main" id="{14A10ADB-E177-4417-9CE1-BFA15BB5FBB1}"/>
                </a:ext>
              </a:extLst>
            </p:cNvPr>
            <p:cNvGrpSpPr/>
            <p:nvPr/>
          </p:nvGrpSpPr>
          <p:grpSpPr>
            <a:xfrm>
              <a:off x="7259967" y="1504620"/>
              <a:ext cx="3973768" cy="492443"/>
              <a:chOff x="7259967" y="1504620"/>
              <a:chExt cx="3973768" cy="492443"/>
            </a:xfrm>
          </p:grpSpPr>
          <p:sp>
            <p:nvSpPr>
              <p:cNvPr id="42" name="Rectangle 41">
                <a:extLst>
                  <a:ext uri="{FF2B5EF4-FFF2-40B4-BE49-F238E27FC236}">
                    <a16:creationId xmlns:a16="http://schemas.microsoft.com/office/drawing/2014/main" id="{CFADA813-4948-4605-B91C-7EFED281BCB6}"/>
                  </a:ext>
                </a:extLst>
              </p:cNvPr>
              <p:cNvSpPr/>
              <p:nvPr/>
            </p:nvSpPr>
            <p:spPr>
              <a:xfrm>
                <a:off x="7851751" y="1504620"/>
                <a:ext cx="3381984" cy="492443"/>
              </a:xfrm>
              <a:prstGeom prst="rect">
                <a:avLst/>
              </a:prstGeom>
            </p:spPr>
            <p:txBody>
              <a:bodyPr wrap="square" lIns="0" tIns="0" rIns="0" bIns="0" anchor="ctr" anchorCtr="0">
                <a:spAutoFit/>
              </a:bodyPr>
              <a:lstStyle/>
              <a:p>
                <a:pPr defTabSz="913574">
                  <a:spcBef>
                    <a:spcPts val="1800"/>
                  </a:spcBef>
                  <a:defRPr/>
                </a:pPr>
                <a:r>
                  <a:rPr lang="en-US" sz="1568" dirty="0">
                    <a:solidFill>
                      <a:srgbClr val="000000"/>
                    </a:solidFill>
                    <a:latin typeface="Segoe UI" panose="020B0502040204020203" pitchFamily="34" charset="0"/>
                    <a:cs typeface="Segoe UI" panose="020B0502040204020203" pitchFamily="34" charset="0"/>
                  </a:rPr>
                  <a:t>Seamless deployment of AI and advanced analytics</a:t>
                </a:r>
              </a:p>
            </p:txBody>
          </p:sp>
          <p:sp>
            <p:nvSpPr>
              <p:cNvPr id="44" name="rocket" title="Icon of a rocket">
                <a:extLst>
                  <a:ext uri="{FF2B5EF4-FFF2-40B4-BE49-F238E27FC236}">
                    <a16:creationId xmlns:a16="http://schemas.microsoft.com/office/drawing/2014/main" id="{C7B226B0-28A9-4F60-BAEE-543CA1D37F6E}"/>
                  </a:ext>
                </a:extLst>
              </p:cNvPr>
              <p:cNvSpPr>
                <a:spLocks noChangeAspect="1" noEditPoints="1"/>
              </p:cNvSpPr>
              <p:nvPr/>
            </p:nvSpPr>
            <p:spPr bwMode="auto">
              <a:xfrm>
                <a:off x="7259967" y="1590822"/>
                <a:ext cx="325784" cy="320040"/>
              </a:xfrm>
              <a:custGeom>
                <a:avLst/>
                <a:gdLst>
                  <a:gd name="T0" fmla="*/ 352 w 352"/>
                  <a:gd name="T1" fmla="*/ 3 h 346"/>
                  <a:gd name="T2" fmla="*/ 305 w 352"/>
                  <a:gd name="T3" fmla="*/ 142 h 346"/>
                  <a:gd name="T4" fmla="*/ 118 w 352"/>
                  <a:gd name="T5" fmla="*/ 326 h 346"/>
                  <a:gd name="T6" fmla="*/ 50 w 352"/>
                  <a:gd name="T7" fmla="*/ 346 h 346"/>
                  <a:gd name="T8" fmla="*/ 0 w 352"/>
                  <a:gd name="T9" fmla="*/ 295 h 346"/>
                  <a:gd name="T10" fmla="*/ 30 w 352"/>
                  <a:gd name="T11" fmla="*/ 227 h 346"/>
                  <a:gd name="T12" fmla="*/ 203 w 352"/>
                  <a:gd name="T13" fmla="*/ 54 h 346"/>
                  <a:gd name="T14" fmla="*/ 352 w 352"/>
                  <a:gd name="T15" fmla="*/ 3 h 346"/>
                  <a:gd name="T16" fmla="*/ 203 w 352"/>
                  <a:gd name="T17" fmla="*/ 55 h 346"/>
                  <a:gd name="T18" fmla="*/ 301 w 352"/>
                  <a:gd name="T19" fmla="*/ 146 h 346"/>
                  <a:gd name="T20" fmla="*/ 144 w 352"/>
                  <a:gd name="T21" fmla="*/ 113 h 346"/>
                  <a:gd name="T22" fmla="*/ 0 w 352"/>
                  <a:gd name="T23" fmla="*/ 113 h 346"/>
                  <a:gd name="T24" fmla="*/ 0 w 352"/>
                  <a:gd name="T25" fmla="*/ 197 h 346"/>
                  <a:gd name="T26" fmla="*/ 30 w 352"/>
                  <a:gd name="T27" fmla="*/ 227 h 346"/>
                  <a:gd name="T28" fmla="*/ 30 w 352"/>
                  <a:gd name="T29" fmla="*/ 227 h 346"/>
                  <a:gd name="T30" fmla="*/ 120 w 352"/>
                  <a:gd name="T31" fmla="*/ 324 h 346"/>
                  <a:gd name="T32" fmla="*/ 141 w 352"/>
                  <a:gd name="T33" fmla="*/ 346 h 346"/>
                  <a:gd name="T34" fmla="*/ 232 w 352"/>
                  <a:gd name="T35" fmla="*/ 346 h 346"/>
                  <a:gd name="T36" fmla="*/ 232 w 352"/>
                  <a:gd name="T37" fmla="*/ 214 h 346"/>
                  <a:gd name="T38" fmla="*/ 176 w 352"/>
                  <a:gd name="T39" fmla="*/ 159 h 346"/>
                  <a:gd name="T40" fmla="*/ 194 w 352"/>
                  <a:gd name="T41" fmla="*/ 177 h 346"/>
                  <a:gd name="T42" fmla="*/ 211 w 352"/>
                  <a:gd name="T43" fmla="*/ 159 h 346"/>
                  <a:gd name="T44" fmla="*/ 194 w 352"/>
                  <a:gd name="T45" fmla="*/ 141 h 346"/>
                  <a:gd name="T46" fmla="*/ 176 w 352"/>
                  <a:gd name="T47" fmla="*/ 1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2" h="346">
                    <a:moveTo>
                      <a:pt x="352" y="3"/>
                    </a:moveTo>
                    <a:cubicBezTo>
                      <a:pt x="346" y="85"/>
                      <a:pt x="305" y="142"/>
                      <a:pt x="305" y="142"/>
                    </a:cubicBezTo>
                    <a:cubicBezTo>
                      <a:pt x="305" y="142"/>
                      <a:pt x="305" y="142"/>
                      <a:pt x="118" y="326"/>
                    </a:cubicBezTo>
                    <a:cubicBezTo>
                      <a:pt x="118" y="326"/>
                      <a:pt x="118" y="326"/>
                      <a:pt x="50" y="346"/>
                    </a:cubicBezTo>
                    <a:cubicBezTo>
                      <a:pt x="50" y="346"/>
                      <a:pt x="50" y="346"/>
                      <a:pt x="0" y="295"/>
                    </a:cubicBezTo>
                    <a:cubicBezTo>
                      <a:pt x="0" y="295"/>
                      <a:pt x="0" y="295"/>
                      <a:pt x="30" y="227"/>
                    </a:cubicBezTo>
                    <a:cubicBezTo>
                      <a:pt x="30" y="227"/>
                      <a:pt x="149" y="109"/>
                      <a:pt x="203" y="54"/>
                    </a:cubicBezTo>
                    <a:cubicBezTo>
                      <a:pt x="257" y="0"/>
                      <a:pt x="352" y="3"/>
                      <a:pt x="352" y="3"/>
                    </a:cubicBezTo>
                    <a:close/>
                    <a:moveTo>
                      <a:pt x="203" y="55"/>
                    </a:moveTo>
                    <a:cubicBezTo>
                      <a:pt x="301" y="146"/>
                      <a:pt x="301" y="146"/>
                      <a:pt x="301" y="146"/>
                    </a:cubicBezTo>
                    <a:moveTo>
                      <a:pt x="144" y="113"/>
                    </a:moveTo>
                    <a:cubicBezTo>
                      <a:pt x="0" y="113"/>
                      <a:pt x="0" y="113"/>
                      <a:pt x="0" y="113"/>
                    </a:cubicBezTo>
                    <a:cubicBezTo>
                      <a:pt x="0" y="197"/>
                      <a:pt x="0" y="197"/>
                      <a:pt x="0" y="197"/>
                    </a:cubicBezTo>
                    <a:cubicBezTo>
                      <a:pt x="30" y="227"/>
                      <a:pt x="30" y="227"/>
                      <a:pt x="30" y="227"/>
                    </a:cubicBezTo>
                    <a:moveTo>
                      <a:pt x="30" y="227"/>
                    </a:moveTo>
                    <a:cubicBezTo>
                      <a:pt x="120" y="324"/>
                      <a:pt x="120" y="324"/>
                      <a:pt x="120" y="324"/>
                    </a:cubicBezTo>
                    <a:cubicBezTo>
                      <a:pt x="141" y="346"/>
                      <a:pt x="141" y="346"/>
                      <a:pt x="141" y="346"/>
                    </a:cubicBezTo>
                    <a:cubicBezTo>
                      <a:pt x="232" y="346"/>
                      <a:pt x="232" y="346"/>
                      <a:pt x="232" y="346"/>
                    </a:cubicBezTo>
                    <a:cubicBezTo>
                      <a:pt x="232" y="214"/>
                      <a:pt x="232" y="214"/>
                      <a:pt x="232" y="214"/>
                    </a:cubicBezTo>
                    <a:moveTo>
                      <a:pt x="176" y="159"/>
                    </a:moveTo>
                    <a:cubicBezTo>
                      <a:pt x="176" y="169"/>
                      <a:pt x="184" y="177"/>
                      <a:pt x="194" y="177"/>
                    </a:cubicBezTo>
                    <a:cubicBezTo>
                      <a:pt x="203" y="177"/>
                      <a:pt x="211" y="169"/>
                      <a:pt x="211" y="159"/>
                    </a:cubicBezTo>
                    <a:cubicBezTo>
                      <a:pt x="211" y="149"/>
                      <a:pt x="203" y="141"/>
                      <a:pt x="194" y="141"/>
                    </a:cubicBezTo>
                    <a:cubicBezTo>
                      <a:pt x="184" y="141"/>
                      <a:pt x="176" y="149"/>
                      <a:pt x="176" y="159"/>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latin typeface="Segoe UI"/>
                </a:endParaRPr>
              </a:p>
            </p:txBody>
          </p:sp>
        </p:grpSp>
      </p:grpSp>
    </p:spTree>
    <p:extLst>
      <p:ext uri="{BB962C8B-B14F-4D97-AF65-F5344CB8AC3E}">
        <p14:creationId xmlns:p14="http://schemas.microsoft.com/office/powerpoint/2010/main" val="33710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IoT architecture requirements </a:t>
            </a:r>
          </a:p>
        </p:txBody>
      </p:sp>
      <p:sp>
        <p:nvSpPr>
          <p:cNvPr id="2" name="Text Placeholder 1"/>
          <p:cNvSpPr>
            <a:spLocks noGrp="1"/>
          </p:cNvSpPr>
          <p:nvPr>
            <p:ph type="body" sz="quarter" idx="15"/>
          </p:nvPr>
        </p:nvSpPr>
        <p:spPr>
          <a:xfrm>
            <a:off x="289712" y="1221588"/>
            <a:ext cx="11146702" cy="2638953"/>
          </a:xfrm>
        </p:spPr>
        <p:txBody>
          <a:bodyPr/>
          <a:lstStyle/>
          <a:p>
            <a:r>
              <a:rPr lang="en-US" sz="2745" dirty="0"/>
              <a:t>Handle extreme hardware and software heterogeneity.</a:t>
            </a:r>
          </a:p>
          <a:p>
            <a:r>
              <a:rPr lang="en-US" sz="2745" dirty="0"/>
              <a:t>Lower barriers to entry: evaluate -&gt; prototype -&gt; deploy.</a:t>
            </a:r>
          </a:p>
          <a:p>
            <a:r>
              <a:rPr lang="en-US" sz="2745" dirty="0"/>
              <a:t>Provide hot-path and cold-path analysis and response.</a:t>
            </a:r>
          </a:p>
          <a:p>
            <a:r>
              <a:rPr lang="en-US" sz="2745" dirty="0"/>
              <a:t>Build for hyper-scale and enable low latency.</a:t>
            </a:r>
          </a:p>
          <a:p>
            <a:r>
              <a:rPr lang="en-US" sz="2745" dirty="0"/>
              <a:t>Be secure by design; support defense in depth.</a:t>
            </a:r>
          </a:p>
        </p:txBody>
      </p:sp>
      <p:sp>
        <p:nvSpPr>
          <p:cNvPr id="25" name="Freeform 78"/>
          <p:cNvSpPr>
            <a:spLocks noEditPoints="1"/>
          </p:cNvSpPr>
          <p:nvPr/>
        </p:nvSpPr>
        <p:spPr bwMode="auto">
          <a:xfrm>
            <a:off x="-1702703" y="5449672"/>
            <a:ext cx="594685" cy="818548"/>
          </a:xfrm>
          <a:custGeom>
            <a:avLst/>
            <a:gdLst>
              <a:gd name="T0" fmla="*/ 36 w 72"/>
              <a:gd name="T1" fmla="*/ 31 h 99"/>
              <a:gd name="T2" fmla="*/ 15 w 72"/>
              <a:gd name="T3" fmla="*/ 53 h 99"/>
              <a:gd name="T4" fmla="*/ 25 w 72"/>
              <a:gd name="T5" fmla="*/ 74 h 99"/>
              <a:gd name="T6" fmla="*/ 24 w 72"/>
              <a:gd name="T7" fmla="*/ 74 h 99"/>
              <a:gd name="T8" fmla="*/ 12 w 72"/>
              <a:gd name="T9" fmla="*/ 53 h 99"/>
              <a:gd name="T10" fmla="*/ 36 w 72"/>
              <a:gd name="T11" fmla="*/ 29 h 99"/>
              <a:gd name="T12" fmla="*/ 60 w 72"/>
              <a:gd name="T13" fmla="*/ 53 h 99"/>
              <a:gd name="T14" fmla="*/ 48 w 72"/>
              <a:gd name="T15" fmla="*/ 74 h 99"/>
              <a:gd name="T16" fmla="*/ 48 w 72"/>
              <a:gd name="T17" fmla="*/ 74 h 99"/>
              <a:gd name="T18" fmla="*/ 25 w 72"/>
              <a:gd name="T19" fmla="*/ 74 h 99"/>
              <a:gd name="T20" fmla="*/ 36 w 72"/>
              <a:gd name="T21" fmla="*/ 99 h 99"/>
              <a:gd name="T22" fmla="*/ 30 w 72"/>
              <a:gd name="T23" fmla="*/ 96 h 99"/>
              <a:gd name="T24" fmla="*/ 42 w 72"/>
              <a:gd name="T25" fmla="*/ 96 h 99"/>
              <a:gd name="T26" fmla="*/ 36 w 72"/>
              <a:gd name="T27" fmla="*/ 99 h 99"/>
              <a:gd name="T28" fmla="*/ 48 w 72"/>
              <a:gd name="T29" fmla="*/ 90 h 99"/>
              <a:gd name="T30" fmla="*/ 45 w 72"/>
              <a:gd name="T31" fmla="*/ 93 h 99"/>
              <a:gd name="T32" fmla="*/ 28 w 72"/>
              <a:gd name="T33" fmla="*/ 93 h 99"/>
              <a:gd name="T34" fmla="*/ 25 w 72"/>
              <a:gd name="T35" fmla="*/ 90 h 99"/>
              <a:gd name="T36" fmla="*/ 28 w 72"/>
              <a:gd name="T37" fmla="*/ 87 h 99"/>
              <a:gd name="T38" fmla="*/ 45 w 72"/>
              <a:gd name="T39" fmla="*/ 87 h 99"/>
              <a:gd name="T40" fmla="*/ 48 w 72"/>
              <a:gd name="T41" fmla="*/ 90 h 99"/>
              <a:gd name="T42" fmla="*/ 48 w 72"/>
              <a:gd name="T43" fmla="*/ 81 h 99"/>
              <a:gd name="T44" fmla="*/ 45 w 72"/>
              <a:gd name="T45" fmla="*/ 84 h 99"/>
              <a:gd name="T46" fmla="*/ 28 w 72"/>
              <a:gd name="T47" fmla="*/ 84 h 99"/>
              <a:gd name="T48" fmla="*/ 25 w 72"/>
              <a:gd name="T49" fmla="*/ 81 h 99"/>
              <a:gd name="T50" fmla="*/ 28 w 72"/>
              <a:gd name="T51" fmla="*/ 78 h 99"/>
              <a:gd name="T52" fmla="*/ 45 w 72"/>
              <a:gd name="T53" fmla="*/ 78 h 99"/>
              <a:gd name="T54" fmla="*/ 48 w 72"/>
              <a:gd name="T55" fmla="*/ 81 h 99"/>
              <a:gd name="T56" fmla="*/ 71 w 72"/>
              <a:gd name="T57" fmla="*/ 14 h 99"/>
              <a:gd name="T58" fmla="*/ 71 w 72"/>
              <a:gd name="T59" fmla="*/ 18 h 99"/>
              <a:gd name="T60" fmla="*/ 60 w 72"/>
              <a:gd name="T61" fmla="*/ 30 h 99"/>
              <a:gd name="T62" fmla="*/ 55 w 72"/>
              <a:gd name="T63" fmla="*/ 30 h 99"/>
              <a:gd name="T64" fmla="*/ 55 w 72"/>
              <a:gd name="T65" fmla="*/ 25 h 99"/>
              <a:gd name="T66" fmla="*/ 66 w 72"/>
              <a:gd name="T67" fmla="*/ 13 h 99"/>
              <a:gd name="T68" fmla="*/ 71 w 72"/>
              <a:gd name="T69" fmla="*/ 14 h 99"/>
              <a:gd name="T70" fmla="*/ 36 w 72"/>
              <a:gd name="T71" fmla="*/ 0 h 99"/>
              <a:gd name="T72" fmla="*/ 40 w 72"/>
              <a:gd name="T73" fmla="*/ 3 h 99"/>
              <a:gd name="T74" fmla="*/ 40 w 72"/>
              <a:gd name="T75" fmla="*/ 20 h 99"/>
              <a:gd name="T76" fmla="*/ 36 w 72"/>
              <a:gd name="T77" fmla="*/ 23 h 99"/>
              <a:gd name="T78" fmla="*/ 33 w 72"/>
              <a:gd name="T79" fmla="*/ 20 h 99"/>
              <a:gd name="T80" fmla="*/ 33 w 72"/>
              <a:gd name="T81" fmla="*/ 3 h 99"/>
              <a:gd name="T82" fmla="*/ 36 w 72"/>
              <a:gd name="T83" fmla="*/ 0 h 99"/>
              <a:gd name="T84" fmla="*/ 1 w 72"/>
              <a:gd name="T85" fmla="*/ 14 h 99"/>
              <a:gd name="T86" fmla="*/ 6 w 72"/>
              <a:gd name="T87" fmla="*/ 13 h 99"/>
              <a:gd name="T88" fmla="*/ 18 w 72"/>
              <a:gd name="T89" fmla="*/ 25 h 99"/>
              <a:gd name="T90" fmla="*/ 17 w 72"/>
              <a:gd name="T91" fmla="*/ 30 h 99"/>
              <a:gd name="T92" fmla="*/ 13 w 72"/>
              <a:gd name="T93" fmla="*/ 30 h 99"/>
              <a:gd name="T94" fmla="*/ 1 w 72"/>
              <a:gd name="T95" fmla="*/ 18 h 99"/>
              <a:gd name="T96" fmla="*/ 1 w 72"/>
              <a:gd name="T97" fmla="*/ 1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99">
                <a:moveTo>
                  <a:pt x="36" y="31"/>
                </a:moveTo>
                <a:cubicBezTo>
                  <a:pt x="24" y="31"/>
                  <a:pt x="15" y="41"/>
                  <a:pt x="15" y="53"/>
                </a:cubicBezTo>
                <a:moveTo>
                  <a:pt x="25" y="74"/>
                </a:moveTo>
                <a:cubicBezTo>
                  <a:pt x="24" y="74"/>
                  <a:pt x="24" y="74"/>
                  <a:pt x="24" y="74"/>
                </a:cubicBezTo>
                <a:cubicBezTo>
                  <a:pt x="17" y="70"/>
                  <a:pt x="12" y="62"/>
                  <a:pt x="12" y="53"/>
                </a:cubicBezTo>
                <a:cubicBezTo>
                  <a:pt x="12" y="40"/>
                  <a:pt x="23" y="29"/>
                  <a:pt x="36" y="29"/>
                </a:cubicBezTo>
                <a:cubicBezTo>
                  <a:pt x="50" y="29"/>
                  <a:pt x="60" y="40"/>
                  <a:pt x="60" y="53"/>
                </a:cubicBezTo>
                <a:cubicBezTo>
                  <a:pt x="60" y="62"/>
                  <a:pt x="56" y="70"/>
                  <a:pt x="48" y="74"/>
                </a:cubicBezTo>
                <a:cubicBezTo>
                  <a:pt x="48" y="74"/>
                  <a:pt x="48" y="74"/>
                  <a:pt x="48" y="74"/>
                </a:cubicBezTo>
                <a:lnTo>
                  <a:pt x="25" y="74"/>
                </a:lnTo>
                <a:close/>
                <a:moveTo>
                  <a:pt x="36" y="99"/>
                </a:moveTo>
                <a:cubicBezTo>
                  <a:pt x="34" y="99"/>
                  <a:pt x="32" y="98"/>
                  <a:pt x="30" y="96"/>
                </a:cubicBezTo>
                <a:cubicBezTo>
                  <a:pt x="42" y="96"/>
                  <a:pt x="42" y="96"/>
                  <a:pt x="42" y="96"/>
                </a:cubicBezTo>
                <a:cubicBezTo>
                  <a:pt x="41" y="98"/>
                  <a:pt x="39" y="99"/>
                  <a:pt x="36" y="99"/>
                </a:cubicBezTo>
                <a:moveTo>
                  <a:pt x="48" y="90"/>
                </a:moveTo>
                <a:cubicBezTo>
                  <a:pt x="48" y="92"/>
                  <a:pt x="46" y="93"/>
                  <a:pt x="45" y="93"/>
                </a:cubicBezTo>
                <a:cubicBezTo>
                  <a:pt x="28" y="93"/>
                  <a:pt x="28" y="93"/>
                  <a:pt x="28" y="93"/>
                </a:cubicBezTo>
                <a:cubicBezTo>
                  <a:pt x="26" y="93"/>
                  <a:pt x="25" y="92"/>
                  <a:pt x="25" y="90"/>
                </a:cubicBezTo>
                <a:cubicBezTo>
                  <a:pt x="25" y="88"/>
                  <a:pt x="26" y="87"/>
                  <a:pt x="28" y="87"/>
                </a:cubicBezTo>
                <a:cubicBezTo>
                  <a:pt x="45" y="87"/>
                  <a:pt x="45" y="87"/>
                  <a:pt x="45" y="87"/>
                </a:cubicBezTo>
                <a:cubicBezTo>
                  <a:pt x="46" y="87"/>
                  <a:pt x="48" y="88"/>
                  <a:pt x="48" y="90"/>
                </a:cubicBezTo>
                <a:moveTo>
                  <a:pt x="48" y="81"/>
                </a:moveTo>
                <a:cubicBezTo>
                  <a:pt x="48" y="83"/>
                  <a:pt x="46" y="84"/>
                  <a:pt x="45" y="84"/>
                </a:cubicBezTo>
                <a:cubicBezTo>
                  <a:pt x="28" y="84"/>
                  <a:pt x="28" y="84"/>
                  <a:pt x="28" y="84"/>
                </a:cubicBezTo>
                <a:cubicBezTo>
                  <a:pt x="26" y="84"/>
                  <a:pt x="25" y="83"/>
                  <a:pt x="25" y="81"/>
                </a:cubicBezTo>
                <a:cubicBezTo>
                  <a:pt x="25" y="79"/>
                  <a:pt x="26" y="78"/>
                  <a:pt x="28" y="78"/>
                </a:cubicBezTo>
                <a:cubicBezTo>
                  <a:pt x="45" y="78"/>
                  <a:pt x="45" y="78"/>
                  <a:pt x="45" y="78"/>
                </a:cubicBezTo>
                <a:cubicBezTo>
                  <a:pt x="46" y="78"/>
                  <a:pt x="48" y="79"/>
                  <a:pt x="48" y="81"/>
                </a:cubicBezTo>
                <a:moveTo>
                  <a:pt x="71" y="14"/>
                </a:moveTo>
                <a:cubicBezTo>
                  <a:pt x="72" y="15"/>
                  <a:pt x="72" y="17"/>
                  <a:pt x="71" y="18"/>
                </a:cubicBezTo>
                <a:cubicBezTo>
                  <a:pt x="60" y="30"/>
                  <a:pt x="60" y="30"/>
                  <a:pt x="60" y="30"/>
                </a:cubicBezTo>
                <a:cubicBezTo>
                  <a:pt x="58" y="31"/>
                  <a:pt x="56" y="31"/>
                  <a:pt x="55" y="30"/>
                </a:cubicBezTo>
                <a:cubicBezTo>
                  <a:pt x="54" y="28"/>
                  <a:pt x="54" y="26"/>
                  <a:pt x="55" y="25"/>
                </a:cubicBezTo>
                <a:cubicBezTo>
                  <a:pt x="66" y="13"/>
                  <a:pt x="66" y="13"/>
                  <a:pt x="66" y="13"/>
                </a:cubicBezTo>
                <a:cubicBezTo>
                  <a:pt x="68" y="12"/>
                  <a:pt x="70" y="12"/>
                  <a:pt x="71" y="14"/>
                </a:cubicBezTo>
                <a:moveTo>
                  <a:pt x="36" y="0"/>
                </a:moveTo>
                <a:cubicBezTo>
                  <a:pt x="38" y="0"/>
                  <a:pt x="40" y="2"/>
                  <a:pt x="40" y="3"/>
                </a:cubicBezTo>
                <a:cubicBezTo>
                  <a:pt x="40" y="20"/>
                  <a:pt x="40" y="20"/>
                  <a:pt x="40" y="20"/>
                </a:cubicBezTo>
                <a:cubicBezTo>
                  <a:pt x="40" y="21"/>
                  <a:pt x="38" y="23"/>
                  <a:pt x="36" y="23"/>
                </a:cubicBezTo>
                <a:cubicBezTo>
                  <a:pt x="35" y="23"/>
                  <a:pt x="33" y="22"/>
                  <a:pt x="33" y="20"/>
                </a:cubicBezTo>
                <a:cubicBezTo>
                  <a:pt x="33" y="3"/>
                  <a:pt x="33" y="3"/>
                  <a:pt x="33" y="3"/>
                </a:cubicBezTo>
                <a:cubicBezTo>
                  <a:pt x="33" y="2"/>
                  <a:pt x="34" y="0"/>
                  <a:pt x="36" y="0"/>
                </a:cubicBezTo>
                <a:moveTo>
                  <a:pt x="1" y="14"/>
                </a:moveTo>
                <a:cubicBezTo>
                  <a:pt x="3" y="12"/>
                  <a:pt x="5" y="12"/>
                  <a:pt x="6" y="13"/>
                </a:cubicBezTo>
                <a:cubicBezTo>
                  <a:pt x="18" y="25"/>
                  <a:pt x="18" y="25"/>
                  <a:pt x="18" y="25"/>
                </a:cubicBezTo>
                <a:cubicBezTo>
                  <a:pt x="19" y="26"/>
                  <a:pt x="19" y="28"/>
                  <a:pt x="17" y="30"/>
                </a:cubicBezTo>
                <a:cubicBezTo>
                  <a:pt x="16" y="31"/>
                  <a:pt x="14" y="31"/>
                  <a:pt x="13" y="30"/>
                </a:cubicBezTo>
                <a:cubicBezTo>
                  <a:pt x="1" y="18"/>
                  <a:pt x="1" y="18"/>
                  <a:pt x="1" y="18"/>
                </a:cubicBezTo>
                <a:cubicBezTo>
                  <a:pt x="0" y="17"/>
                  <a:pt x="0" y="15"/>
                  <a:pt x="1" y="14"/>
                </a:cubicBezTo>
              </a:path>
            </a:pathLst>
          </a:custGeom>
          <a:solidFill>
            <a:srgbClr val="92CC52"/>
          </a:solidFill>
          <a:ln>
            <a:noFill/>
          </a:ln>
        </p:spPr>
        <p:txBody>
          <a:bodyPr vert="horz" wrap="square" lIns="89630" tIns="44814" rIns="89630" bIns="44814" numCol="1" anchor="t" anchorCtr="0" compatLnSpc="1">
            <a:prstTxWarp prst="textNoShape">
              <a:avLst/>
            </a:prstTxWarp>
          </a:bodyPr>
          <a:lstStyle/>
          <a:p>
            <a:endParaRPr lang="en-US" sz="1765" dirty="0">
              <a:solidFill>
                <a:srgbClr val="404040"/>
              </a:solidFill>
            </a:endParaRPr>
          </a:p>
        </p:txBody>
      </p:sp>
      <p:grpSp>
        <p:nvGrpSpPr>
          <p:cNvPr id="7" name="Group 6"/>
          <p:cNvGrpSpPr>
            <a:grpSpLocks noChangeAspect="1"/>
          </p:cNvGrpSpPr>
          <p:nvPr/>
        </p:nvGrpSpPr>
        <p:grpSpPr>
          <a:xfrm>
            <a:off x="921760" y="5668134"/>
            <a:ext cx="896425" cy="571172"/>
            <a:chOff x="2729534" y="6424345"/>
            <a:chExt cx="2536568" cy="1616210"/>
          </a:xfrm>
        </p:grpSpPr>
        <p:sp>
          <p:nvSpPr>
            <p:cNvPr id="19" name="Freeform 13"/>
            <p:cNvSpPr>
              <a:spLocks noEditPoints="1"/>
            </p:cNvSpPr>
            <p:nvPr/>
          </p:nvSpPr>
          <p:spPr bwMode="auto">
            <a:xfrm>
              <a:off x="2729534" y="6424345"/>
              <a:ext cx="2536568" cy="1616210"/>
            </a:xfrm>
            <a:custGeom>
              <a:avLst/>
              <a:gdLst>
                <a:gd name="T0" fmla="*/ 445 w 452"/>
                <a:gd name="T1" fmla="*/ 0 h 288"/>
                <a:gd name="T2" fmla="*/ 8 w 452"/>
                <a:gd name="T3" fmla="*/ 0 h 288"/>
                <a:gd name="T4" fmla="*/ 8 w 452"/>
                <a:gd name="T5" fmla="*/ 0 h 288"/>
                <a:gd name="T6" fmla="*/ 4 w 452"/>
                <a:gd name="T7" fmla="*/ 1 h 288"/>
                <a:gd name="T8" fmla="*/ 2 w 452"/>
                <a:gd name="T9" fmla="*/ 2 h 288"/>
                <a:gd name="T10" fmla="*/ 0 w 452"/>
                <a:gd name="T11" fmla="*/ 4 h 288"/>
                <a:gd name="T12" fmla="*/ 0 w 452"/>
                <a:gd name="T13" fmla="*/ 8 h 288"/>
                <a:gd name="T14" fmla="*/ 0 w 452"/>
                <a:gd name="T15" fmla="*/ 280 h 288"/>
                <a:gd name="T16" fmla="*/ 0 w 452"/>
                <a:gd name="T17" fmla="*/ 280 h 288"/>
                <a:gd name="T18" fmla="*/ 0 w 452"/>
                <a:gd name="T19" fmla="*/ 284 h 288"/>
                <a:gd name="T20" fmla="*/ 2 w 452"/>
                <a:gd name="T21" fmla="*/ 286 h 288"/>
                <a:gd name="T22" fmla="*/ 4 w 452"/>
                <a:gd name="T23" fmla="*/ 288 h 288"/>
                <a:gd name="T24" fmla="*/ 8 w 452"/>
                <a:gd name="T25" fmla="*/ 288 h 288"/>
                <a:gd name="T26" fmla="*/ 445 w 452"/>
                <a:gd name="T27" fmla="*/ 288 h 288"/>
                <a:gd name="T28" fmla="*/ 445 w 452"/>
                <a:gd name="T29" fmla="*/ 288 h 288"/>
                <a:gd name="T30" fmla="*/ 448 w 452"/>
                <a:gd name="T31" fmla="*/ 288 h 288"/>
                <a:gd name="T32" fmla="*/ 450 w 452"/>
                <a:gd name="T33" fmla="*/ 286 h 288"/>
                <a:gd name="T34" fmla="*/ 452 w 452"/>
                <a:gd name="T35" fmla="*/ 284 h 288"/>
                <a:gd name="T36" fmla="*/ 452 w 452"/>
                <a:gd name="T37" fmla="*/ 280 h 288"/>
                <a:gd name="T38" fmla="*/ 452 w 452"/>
                <a:gd name="T39" fmla="*/ 8 h 288"/>
                <a:gd name="T40" fmla="*/ 452 w 452"/>
                <a:gd name="T41" fmla="*/ 8 h 288"/>
                <a:gd name="T42" fmla="*/ 452 w 452"/>
                <a:gd name="T43" fmla="*/ 4 h 288"/>
                <a:gd name="T44" fmla="*/ 450 w 452"/>
                <a:gd name="T45" fmla="*/ 2 h 288"/>
                <a:gd name="T46" fmla="*/ 448 w 452"/>
                <a:gd name="T47" fmla="*/ 1 h 288"/>
                <a:gd name="T48" fmla="*/ 445 w 452"/>
                <a:gd name="T49" fmla="*/ 0 h 288"/>
                <a:gd name="T50" fmla="*/ 445 w 452"/>
                <a:gd name="T51" fmla="*/ 0 h 288"/>
                <a:gd name="T52" fmla="*/ 408 w 452"/>
                <a:gd name="T53" fmla="*/ 242 h 288"/>
                <a:gd name="T54" fmla="*/ 408 w 452"/>
                <a:gd name="T55" fmla="*/ 242 h 288"/>
                <a:gd name="T56" fmla="*/ 407 w 452"/>
                <a:gd name="T57" fmla="*/ 244 h 288"/>
                <a:gd name="T58" fmla="*/ 406 w 452"/>
                <a:gd name="T59" fmla="*/ 247 h 288"/>
                <a:gd name="T60" fmla="*/ 404 w 452"/>
                <a:gd name="T61" fmla="*/ 248 h 288"/>
                <a:gd name="T62" fmla="*/ 402 w 452"/>
                <a:gd name="T63" fmla="*/ 248 h 288"/>
                <a:gd name="T64" fmla="*/ 50 w 452"/>
                <a:gd name="T65" fmla="*/ 248 h 288"/>
                <a:gd name="T66" fmla="*/ 50 w 452"/>
                <a:gd name="T67" fmla="*/ 248 h 288"/>
                <a:gd name="T68" fmla="*/ 48 w 452"/>
                <a:gd name="T69" fmla="*/ 248 h 288"/>
                <a:gd name="T70" fmla="*/ 47 w 452"/>
                <a:gd name="T71" fmla="*/ 247 h 288"/>
                <a:gd name="T72" fmla="*/ 46 w 452"/>
                <a:gd name="T73" fmla="*/ 244 h 288"/>
                <a:gd name="T74" fmla="*/ 45 w 452"/>
                <a:gd name="T75" fmla="*/ 242 h 288"/>
                <a:gd name="T76" fmla="*/ 45 w 452"/>
                <a:gd name="T77" fmla="*/ 46 h 288"/>
                <a:gd name="T78" fmla="*/ 45 w 452"/>
                <a:gd name="T79" fmla="*/ 46 h 288"/>
                <a:gd name="T80" fmla="*/ 46 w 452"/>
                <a:gd name="T81" fmla="*/ 43 h 288"/>
                <a:gd name="T82" fmla="*/ 47 w 452"/>
                <a:gd name="T83" fmla="*/ 42 h 288"/>
                <a:gd name="T84" fmla="*/ 48 w 452"/>
                <a:gd name="T85" fmla="*/ 40 h 288"/>
                <a:gd name="T86" fmla="*/ 50 w 452"/>
                <a:gd name="T87" fmla="*/ 40 h 288"/>
                <a:gd name="T88" fmla="*/ 402 w 452"/>
                <a:gd name="T89" fmla="*/ 40 h 288"/>
                <a:gd name="T90" fmla="*/ 402 w 452"/>
                <a:gd name="T91" fmla="*/ 40 h 288"/>
                <a:gd name="T92" fmla="*/ 404 w 452"/>
                <a:gd name="T93" fmla="*/ 40 h 288"/>
                <a:gd name="T94" fmla="*/ 406 w 452"/>
                <a:gd name="T95" fmla="*/ 42 h 288"/>
                <a:gd name="T96" fmla="*/ 407 w 452"/>
                <a:gd name="T97" fmla="*/ 43 h 288"/>
                <a:gd name="T98" fmla="*/ 408 w 452"/>
                <a:gd name="T99" fmla="*/ 46 h 288"/>
                <a:gd name="T100" fmla="*/ 408 w 452"/>
                <a:gd name="T101"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 h="288">
                  <a:moveTo>
                    <a:pt x="445" y="0"/>
                  </a:moveTo>
                  <a:lnTo>
                    <a:pt x="8" y="0"/>
                  </a:lnTo>
                  <a:lnTo>
                    <a:pt x="8" y="0"/>
                  </a:lnTo>
                  <a:lnTo>
                    <a:pt x="4" y="1"/>
                  </a:lnTo>
                  <a:lnTo>
                    <a:pt x="2" y="2"/>
                  </a:lnTo>
                  <a:lnTo>
                    <a:pt x="0" y="4"/>
                  </a:lnTo>
                  <a:lnTo>
                    <a:pt x="0" y="8"/>
                  </a:lnTo>
                  <a:lnTo>
                    <a:pt x="0" y="280"/>
                  </a:lnTo>
                  <a:lnTo>
                    <a:pt x="0" y="280"/>
                  </a:lnTo>
                  <a:lnTo>
                    <a:pt x="0" y="284"/>
                  </a:lnTo>
                  <a:lnTo>
                    <a:pt x="2" y="286"/>
                  </a:lnTo>
                  <a:lnTo>
                    <a:pt x="4" y="288"/>
                  </a:lnTo>
                  <a:lnTo>
                    <a:pt x="8" y="288"/>
                  </a:lnTo>
                  <a:lnTo>
                    <a:pt x="445" y="288"/>
                  </a:lnTo>
                  <a:lnTo>
                    <a:pt x="445" y="288"/>
                  </a:lnTo>
                  <a:lnTo>
                    <a:pt x="448" y="288"/>
                  </a:lnTo>
                  <a:lnTo>
                    <a:pt x="450" y="286"/>
                  </a:lnTo>
                  <a:lnTo>
                    <a:pt x="452" y="284"/>
                  </a:lnTo>
                  <a:lnTo>
                    <a:pt x="452" y="280"/>
                  </a:lnTo>
                  <a:lnTo>
                    <a:pt x="452" y="8"/>
                  </a:lnTo>
                  <a:lnTo>
                    <a:pt x="452" y="8"/>
                  </a:lnTo>
                  <a:lnTo>
                    <a:pt x="452" y="4"/>
                  </a:lnTo>
                  <a:lnTo>
                    <a:pt x="450" y="2"/>
                  </a:lnTo>
                  <a:lnTo>
                    <a:pt x="448" y="1"/>
                  </a:lnTo>
                  <a:lnTo>
                    <a:pt x="445" y="0"/>
                  </a:lnTo>
                  <a:lnTo>
                    <a:pt x="445" y="0"/>
                  </a:lnTo>
                  <a:close/>
                  <a:moveTo>
                    <a:pt x="408" y="242"/>
                  </a:moveTo>
                  <a:lnTo>
                    <a:pt x="408" y="242"/>
                  </a:lnTo>
                  <a:lnTo>
                    <a:pt x="407" y="244"/>
                  </a:lnTo>
                  <a:lnTo>
                    <a:pt x="406" y="247"/>
                  </a:lnTo>
                  <a:lnTo>
                    <a:pt x="404" y="248"/>
                  </a:lnTo>
                  <a:lnTo>
                    <a:pt x="402" y="248"/>
                  </a:lnTo>
                  <a:lnTo>
                    <a:pt x="50" y="248"/>
                  </a:lnTo>
                  <a:lnTo>
                    <a:pt x="50" y="248"/>
                  </a:lnTo>
                  <a:lnTo>
                    <a:pt x="48" y="248"/>
                  </a:lnTo>
                  <a:lnTo>
                    <a:pt x="47" y="247"/>
                  </a:lnTo>
                  <a:lnTo>
                    <a:pt x="46" y="244"/>
                  </a:lnTo>
                  <a:lnTo>
                    <a:pt x="45" y="242"/>
                  </a:lnTo>
                  <a:lnTo>
                    <a:pt x="45" y="46"/>
                  </a:lnTo>
                  <a:lnTo>
                    <a:pt x="45" y="46"/>
                  </a:lnTo>
                  <a:lnTo>
                    <a:pt x="46" y="43"/>
                  </a:lnTo>
                  <a:lnTo>
                    <a:pt x="47" y="42"/>
                  </a:lnTo>
                  <a:lnTo>
                    <a:pt x="48" y="40"/>
                  </a:lnTo>
                  <a:lnTo>
                    <a:pt x="50" y="40"/>
                  </a:lnTo>
                  <a:lnTo>
                    <a:pt x="402" y="40"/>
                  </a:lnTo>
                  <a:lnTo>
                    <a:pt x="402" y="40"/>
                  </a:lnTo>
                  <a:lnTo>
                    <a:pt x="404" y="40"/>
                  </a:lnTo>
                  <a:lnTo>
                    <a:pt x="406" y="42"/>
                  </a:lnTo>
                  <a:lnTo>
                    <a:pt x="407" y="43"/>
                  </a:lnTo>
                  <a:lnTo>
                    <a:pt x="408" y="46"/>
                  </a:lnTo>
                  <a:lnTo>
                    <a:pt x="408" y="242"/>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grpSp>
          <p:nvGrpSpPr>
            <p:cNvPr id="20" name="Group 19"/>
            <p:cNvGrpSpPr/>
            <p:nvPr/>
          </p:nvGrpSpPr>
          <p:grpSpPr>
            <a:xfrm>
              <a:off x="3088688" y="6895733"/>
              <a:ext cx="1088714" cy="673435"/>
              <a:chOff x="5665599" y="3252330"/>
              <a:chExt cx="107944" cy="66770"/>
            </a:xfrm>
            <a:solidFill>
              <a:srgbClr val="92CC52"/>
            </a:solidFill>
          </p:grpSpPr>
          <p:sp>
            <p:nvSpPr>
              <p:cNvPr id="26" name="Freeform 27"/>
              <p:cNvSpPr>
                <a:spLocks/>
              </p:cNvSpPr>
              <p:nvPr/>
            </p:nvSpPr>
            <p:spPr bwMode="auto">
              <a:xfrm>
                <a:off x="5665599" y="3253443"/>
                <a:ext cx="26151" cy="8903"/>
              </a:xfrm>
              <a:custGeom>
                <a:avLst/>
                <a:gdLst>
                  <a:gd name="T0" fmla="*/ 47 w 47"/>
                  <a:gd name="T1" fmla="*/ 0 h 16"/>
                  <a:gd name="T2" fmla="*/ 47 w 47"/>
                  <a:gd name="T3" fmla="*/ 0 h 16"/>
                  <a:gd name="T4" fmla="*/ 39 w 47"/>
                  <a:gd name="T5" fmla="*/ 16 h 16"/>
                  <a:gd name="T6" fmla="*/ 39 w 47"/>
                  <a:gd name="T7" fmla="*/ 16 h 16"/>
                  <a:gd name="T8" fmla="*/ 16 w 47"/>
                  <a:gd name="T9" fmla="*/ 15 h 16"/>
                  <a:gd name="T10" fmla="*/ 16 w 47"/>
                  <a:gd name="T11" fmla="*/ 15 h 16"/>
                  <a:gd name="T12" fmla="*/ 8 w 47"/>
                  <a:gd name="T13" fmla="*/ 12 h 16"/>
                  <a:gd name="T14" fmla="*/ 0 w 47"/>
                  <a:gd name="T15" fmla="*/ 8 h 16"/>
                  <a:gd name="T16" fmla="*/ 0 w 47"/>
                  <a:gd name="T17" fmla="*/ 8 h 16"/>
                  <a:gd name="T18" fmla="*/ 0 w 47"/>
                  <a:gd name="T19" fmla="*/ 5 h 16"/>
                  <a:gd name="T20" fmla="*/ 2 w 47"/>
                  <a:gd name="T21" fmla="*/ 3 h 16"/>
                  <a:gd name="T22" fmla="*/ 6 w 47"/>
                  <a:gd name="T23" fmla="*/ 1 h 16"/>
                  <a:gd name="T24" fmla="*/ 9 w 47"/>
                  <a:gd name="T25" fmla="*/ 1 h 16"/>
                  <a:gd name="T26" fmla="*/ 9 w 47"/>
                  <a:gd name="T27" fmla="*/ 1 h 16"/>
                  <a:gd name="T28" fmla="*/ 18 w 47"/>
                  <a:gd name="T29" fmla="*/ 0 h 16"/>
                  <a:gd name="T30" fmla="*/ 27 w 47"/>
                  <a:gd name="T31" fmla="*/ 0 h 16"/>
                  <a:gd name="T32" fmla="*/ 47 w 47"/>
                  <a:gd name="T33" fmla="*/ 0 h 16"/>
                  <a:gd name="T34" fmla="*/ 47 w 47"/>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6">
                    <a:moveTo>
                      <a:pt x="47" y="0"/>
                    </a:moveTo>
                    <a:lnTo>
                      <a:pt x="47" y="0"/>
                    </a:lnTo>
                    <a:lnTo>
                      <a:pt x="39" y="16"/>
                    </a:lnTo>
                    <a:lnTo>
                      <a:pt x="39" y="16"/>
                    </a:lnTo>
                    <a:lnTo>
                      <a:pt x="16" y="15"/>
                    </a:lnTo>
                    <a:lnTo>
                      <a:pt x="16" y="15"/>
                    </a:lnTo>
                    <a:lnTo>
                      <a:pt x="8" y="12"/>
                    </a:lnTo>
                    <a:lnTo>
                      <a:pt x="0" y="8"/>
                    </a:lnTo>
                    <a:lnTo>
                      <a:pt x="0" y="8"/>
                    </a:lnTo>
                    <a:lnTo>
                      <a:pt x="0" y="5"/>
                    </a:lnTo>
                    <a:lnTo>
                      <a:pt x="2" y="3"/>
                    </a:lnTo>
                    <a:lnTo>
                      <a:pt x="6" y="1"/>
                    </a:lnTo>
                    <a:lnTo>
                      <a:pt x="9" y="1"/>
                    </a:lnTo>
                    <a:lnTo>
                      <a:pt x="9" y="1"/>
                    </a:lnTo>
                    <a:lnTo>
                      <a:pt x="18" y="0"/>
                    </a:lnTo>
                    <a:lnTo>
                      <a:pt x="27" y="0"/>
                    </a:lnTo>
                    <a:lnTo>
                      <a:pt x="47"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27" name="Freeform 28"/>
              <p:cNvSpPr>
                <a:spLocks/>
              </p:cNvSpPr>
              <p:nvPr/>
            </p:nvSpPr>
            <p:spPr bwMode="auto">
              <a:xfrm>
                <a:off x="5686743" y="3253443"/>
                <a:ext cx="11128" cy="31716"/>
              </a:xfrm>
              <a:custGeom>
                <a:avLst/>
                <a:gdLst>
                  <a:gd name="T0" fmla="*/ 10 w 20"/>
                  <a:gd name="T1" fmla="*/ 57 h 57"/>
                  <a:gd name="T2" fmla="*/ 10 w 20"/>
                  <a:gd name="T3" fmla="*/ 57 h 57"/>
                  <a:gd name="T4" fmla="*/ 5 w 20"/>
                  <a:gd name="T5" fmla="*/ 54 h 57"/>
                  <a:gd name="T6" fmla="*/ 0 w 20"/>
                  <a:gd name="T7" fmla="*/ 50 h 57"/>
                  <a:gd name="T8" fmla="*/ 0 w 20"/>
                  <a:gd name="T9" fmla="*/ 50 h 57"/>
                  <a:gd name="T10" fmla="*/ 3 w 20"/>
                  <a:gd name="T11" fmla="*/ 17 h 57"/>
                  <a:gd name="T12" fmla="*/ 3 w 20"/>
                  <a:gd name="T13" fmla="*/ 17 h 57"/>
                  <a:gd name="T14" fmla="*/ 12 w 20"/>
                  <a:gd name="T15" fmla="*/ 1 h 57"/>
                  <a:gd name="T16" fmla="*/ 12 w 20"/>
                  <a:gd name="T17" fmla="*/ 1 h 57"/>
                  <a:gd name="T18" fmla="*/ 12 w 20"/>
                  <a:gd name="T19" fmla="*/ 0 h 57"/>
                  <a:gd name="T20" fmla="*/ 12 w 20"/>
                  <a:gd name="T21" fmla="*/ 0 h 57"/>
                  <a:gd name="T22" fmla="*/ 15 w 20"/>
                  <a:gd name="T23" fmla="*/ 2 h 57"/>
                  <a:gd name="T24" fmla="*/ 18 w 20"/>
                  <a:gd name="T25" fmla="*/ 3 h 57"/>
                  <a:gd name="T26" fmla="*/ 18 w 20"/>
                  <a:gd name="T27" fmla="*/ 3 h 57"/>
                  <a:gd name="T28" fmla="*/ 20 w 20"/>
                  <a:gd name="T29" fmla="*/ 6 h 57"/>
                  <a:gd name="T30" fmla="*/ 20 w 20"/>
                  <a:gd name="T31" fmla="*/ 11 h 57"/>
                  <a:gd name="T32" fmla="*/ 19 w 20"/>
                  <a:gd name="T33" fmla="*/ 19 h 57"/>
                  <a:gd name="T34" fmla="*/ 19 w 20"/>
                  <a:gd name="T35" fmla="*/ 19 h 57"/>
                  <a:gd name="T36" fmla="*/ 16 w 20"/>
                  <a:gd name="T37" fmla="*/ 52 h 57"/>
                  <a:gd name="T38" fmla="*/ 16 w 20"/>
                  <a:gd name="T39" fmla="*/ 52 h 57"/>
                  <a:gd name="T40" fmla="*/ 13 w 20"/>
                  <a:gd name="T41" fmla="*/ 55 h 57"/>
                  <a:gd name="T42" fmla="*/ 10 w 20"/>
                  <a:gd name="T43" fmla="*/ 57 h 57"/>
                  <a:gd name="T44" fmla="*/ 10 w 20"/>
                  <a:gd name="T4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57">
                    <a:moveTo>
                      <a:pt x="10" y="57"/>
                    </a:moveTo>
                    <a:lnTo>
                      <a:pt x="10" y="57"/>
                    </a:lnTo>
                    <a:lnTo>
                      <a:pt x="5" y="54"/>
                    </a:lnTo>
                    <a:lnTo>
                      <a:pt x="0" y="50"/>
                    </a:lnTo>
                    <a:lnTo>
                      <a:pt x="0" y="50"/>
                    </a:lnTo>
                    <a:lnTo>
                      <a:pt x="3" y="17"/>
                    </a:lnTo>
                    <a:lnTo>
                      <a:pt x="3" y="17"/>
                    </a:lnTo>
                    <a:lnTo>
                      <a:pt x="12" y="1"/>
                    </a:lnTo>
                    <a:lnTo>
                      <a:pt x="12" y="1"/>
                    </a:lnTo>
                    <a:lnTo>
                      <a:pt x="12" y="0"/>
                    </a:lnTo>
                    <a:lnTo>
                      <a:pt x="12" y="0"/>
                    </a:lnTo>
                    <a:lnTo>
                      <a:pt x="15" y="2"/>
                    </a:lnTo>
                    <a:lnTo>
                      <a:pt x="18" y="3"/>
                    </a:lnTo>
                    <a:lnTo>
                      <a:pt x="18" y="3"/>
                    </a:lnTo>
                    <a:lnTo>
                      <a:pt x="20" y="6"/>
                    </a:lnTo>
                    <a:lnTo>
                      <a:pt x="20" y="11"/>
                    </a:lnTo>
                    <a:lnTo>
                      <a:pt x="19" y="19"/>
                    </a:lnTo>
                    <a:lnTo>
                      <a:pt x="19" y="19"/>
                    </a:lnTo>
                    <a:lnTo>
                      <a:pt x="16" y="52"/>
                    </a:lnTo>
                    <a:lnTo>
                      <a:pt x="16" y="52"/>
                    </a:lnTo>
                    <a:lnTo>
                      <a:pt x="13" y="55"/>
                    </a:lnTo>
                    <a:lnTo>
                      <a:pt x="10" y="57"/>
                    </a:lnTo>
                    <a:lnTo>
                      <a:pt x="1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28" name="Freeform 29"/>
              <p:cNvSpPr>
                <a:spLocks/>
              </p:cNvSpPr>
              <p:nvPr/>
            </p:nvSpPr>
            <p:spPr bwMode="auto">
              <a:xfrm>
                <a:off x="5701766" y="3253443"/>
                <a:ext cx="26708" cy="8903"/>
              </a:xfrm>
              <a:custGeom>
                <a:avLst/>
                <a:gdLst>
                  <a:gd name="T0" fmla="*/ 48 w 48"/>
                  <a:gd name="T1" fmla="*/ 0 h 16"/>
                  <a:gd name="T2" fmla="*/ 48 w 48"/>
                  <a:gd name="T3" fmla="*/ 0 h 16"/>
                  <a:gd name="T4" fmla="*/ 41 w 48"/>
                  <a:gd name="T5" fmla="*/ 16 h 16"/>
                  <a:gd name="T6" fmla="*/ 41 w 48"/>
                  <a:gd name="T7" fmla="*/ 16 h 16"/>
                  <a:gd name="T8" fmla="*/ 18 w 48"/>
                  <a:gd name="T9" fmla="*/ 15 h 16"/>
                  <a:gd name="T10" fmla="*/ 18 w 48"/>
                  <a:gd name="T11" fmla="*/ 15 h 16"/>
                  <a:gd name="T12" fmla="*/ 9 w 48"/>
                  <a:gd name="T13" fmla="*/ 12 h 16"/>
                  <a:gd name="T14" fmla="*/ 0 w 48"/>
                  <a:gd name="T15" fmla="*/ 8 h 16"/>
                  <a:gd name="T16" fmla="*/ 0 w 48"/>
                  <a:gd name="T17" fmla="*/ 8 h 16"/>
                  <a:gd name="T18" fmla="*/ 1 w 48"/>
                  <a:gd name="T19" fmla="*/ 5 h 16"/>
                  <a:gd name="T20" fmla="*/ 3 w 48"/>
                  <a:gd name="T21" fmla="*/ 3 h 16"/>
                  <a:gd name="T22" fmla="*/ 6 w 48"/>
                  <a:gd name="T23" fmla="*/ 1 h 16"/>
                  <a:gd name="T24" fmla="*/ 9 w 48"/>
                  <a:gd name="T25" fmla="*/ 1 h 16"/>
                  <a:gd name="T26" fmla="*/ 9 w 48"/>
                  <a:gd name="T27" fmla="*/ 1 h 16"/>
                  <a:gd name="T28" fmla="*/ 19 w 48"/>
                  <a:gd name="T29" fmla="*/ 0 h 16"/>
                  <a:gd name="T30" fmla="*/ 29 w 48"/>
                  <a:gd name="T31" fmla="*/ 0 h 16"/>
                  <a:gd name="T32" fmla="*/ 48 w 48"/>
                  <a:gd name="T33" fmla="*/ 0 h 16"/>
                  <a:gd name="T34" fmla="*/ 48 w 48"/>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6">
                    <a:moveTo>
                      <a:pt x="48" y="0"/>
                    </a:moveTo>
                    <a:lnTo>
                      <a:pt x="48" y="0"/>
                    </a:lnTo>
                    <a:lnTo>
                      <a:pt x="41" y="16"/>
                    </a:lnTo>
                    <a:lnTo>
                      <a:pt x="41" y="16"/>
                    </a:lnTo>
                    <a:lnTo>
                      <a:pt x="18" y="15"/>
                    </a:lnTo>
                    <a:lnTo>
                      <a:pt x="18" y="15"/>
                    </a:lnTo>
                    <a:lnTo>
                      <a:pt x="9" y="12"/>
                    </a:lnTo>
                    <a:lnTo>
                      <a:pt x="0" y="8"/>
                    </a:lnTo>
                    <a:lnTo>
                      <a:pt x="0" y="8"/>
                    </a:lnTo>
                    <a:lnTo>
                      <a:pt x="1" y="5"/>
                    </a:lnTo>
                    <a:lnTo>
                      <a:pt x="3" y="3"/>
                    </a:lnTo>
                    <a:lnTo>
                      <a:pt x="6" y="1"/>
                    </a:lnTo>
                    <a:lnTo>
                      <a:pt x="9" y="1"/>
                    </a:lnTo>
                    <a:lnTo>
                      <a:pt x="9" y="1"/>
                    </a:lnTo>
                    <a:lnTo>
                      <a:pt x="19" y="0"/>
                    </a:lnTo>
                    <a:lnTo>
                      <a:pt x="29" y="0"/>
                    </a:lnTo>
                    <a:lnTo>
                      <a:pt x="48"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29" name="Freeform 30"/>
              <p:cNvSpPr>
                <a:spLocks/>
              </p:cNvSpPr>
              <p:nvPr/>
            </p:nvSpPr>
            <p:spPr bwMode="auto">
              <a:xfrm>
                <a:off x="5723466" y="3253443"/>
                <a:ext cx="10572" cy="31716"/>
              </a:xfrm>
              <a:custGeom>
                <a:avLst/>
                <a:gdLst>
                  <a:gd name="T0" fmla="*/ 9 w 19"/>
                  <a:gd name="T1" fmla="*/ 57 h 57"/>
                  <a:gd name="T2" fmla="*/ 9 w 19"/>
                  <a:gd name="T3" fmla="*/ 57 h 57"/>
                  <a:gd name="T4" fmla="*/ 5 w 19"/>
                  <a:gd name="T5" fmla="*/ 53 h 57"/>
                  <a:gd name="T6" fmla="*/ 0 w 19"/>
                  <a:gd name="T7" fmla="*/ 49 h 57"/>
                  <a:gd name="T8" fmla="*/ 0 w 19"/>
                  <a:gd name="T9" fmla="*/ 49 h 57"/>
                  <a:gd name="T10" fmla="*/ 3 w 19"/>
                  <a:gd name="T11" fmla="*/ 17 h 57"/>
                  <a:gd name="T12" fmla="*/ 3 w 19"/>
                  <a:gd name="T13" fmla="*/ 17 h 57"/>
                  <a:gd name="T14" fmla="*/ 11 w 19"/>
                  <a:gd name="T15" fmla="*/ 1 h 57"/>
                  <a:gd name="T16" fmla="*/ 11 w 19"/>
                  <a:gd name="T17" fmla="*/ 1 h 57"/>
                  <a:gd name="T18" fmla="*/ 11 w 19"/>
                  <a:gd name="T19" fmla="*/ 0 h 57"/>
                  <a:gd name="T20" fmla="*/ 11 w 19"/>
                  <a:gd name="T21" fmla="*/ 0 h 57"/>
                  <a:gd name="T22" fmla="*/ 17 w 19"/>
                  <a:gd name="T23" fmla="*/ 3 h 57"/>
                  <a:gd name="T24" fmla="*/ 18 w 19"/>
                  <a:gd name="T25" fmla="*/ 4 h 57"/>
                  <a:gd name="T26" fmla="*/ 19 w 19"/>
                  <a:gd name="T27" fmla="*/ 7 h 57"/>
                  <a:gd name="T28" fmla="*/ 19 w 19"/>
                  <a:gd name="T29" fmla="*/ 7 h 57"/>
                  <a:gd name="T30" fmla="*/ 18 w 19"/>
                  <a:gd name="T31" fmla="*/ 30 h 57"/>
                  <a:gd name="T32" fmla="*/ 16 w 19"/>
                  <a:gd name="T33" fmla="*/ 52 h 57"/>
                  <a:gd name="T34" fmla="*/ 16 w 19"/>
                  <a:gd name="T35" fmla="*/ 52 h 57"/>
                  <a:gd name="T36" fmla="*/ 12 w 19"/>
                  <a:gd name="T37" fmla="*/ 55 h 57"/>
                  <a:gd name="T38" fmla="*/ 9 w 19"/>
                  <a:gd name="T39" fmla="*/ 57 h 57"/>
                  <a:gd name="T40" fmla="*/ 9 w 19"/>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57">
                    <a:moveTo>
                      <a:pt x="9" y="57"/>
                    </a:moveTo>
                    <a:lnTo>
                      <a:pt x="9" y="57"/>
                    </a:lnTo>
                    <a:lnTo>
                      <a:pt x="5" y="53"/>
                    </a:lnTo>
                    <a:lnTo>
                      <a:pt x="0" y="49"/>
                    </a:lnTo>
                    <a:lnTo>
                      <a:pt x="0" y="49"/>
                    </a:lnTo>
                    <a:lnTo>
                      <a:pt x="3" y="17"/>
                    </a:lnTo>
                    <a:lnTo>
                      <a:pt x="3" y="17"/>
                    </a:lnTo>
                    <a:lnTo>
                      <a:pt x="11" y="1"/>
                    </a:lnTo>
                    <a:lnTo>
                      <a:pt x="11" y="1"/>
                    </a:lnTo>
                    <a:lnTo>
                      <a:pt x="11" y="0"/>
                    </a:lnTo>
                    <a:lnTo>
                      <a:pt x="11" y="0"/>
                    </a:lnTo>
                    <a:lnTo>
                      <a:pt x="17" y="3"/>
                    </a:lnTo>
                    <a:lnTo>
                      <a:pt x="18" y="4"/>
                    </a:lnTo>
                    <a:lnTo>
                      <a:pt x="19" y="7"/>
                    </a:lnTo>
                    <a:lnTo>
                      <a:pt x="19" y="7"/>
                    </a:lnTo>
                    <a:lnTo>
                      <a:pt x="18" y="30"/>
                    </a:lnTo>
                    <a:lnTo>
                      <a:pt x="16" y="52"/>
                    </a:lnTo>
                    <a:lnTo>
                      <a:pt x="16" y="52"/>
                    </a:lnTo>
                    <a:lnTo>
                      <a:pt x="12" y="55"/>
                    </a:lnTo>
                    <a:lnTo>
                      <a:pt x="9" y="57"/>
                    </a:lnTo>
                    <a:lnTo>
                      <a:pt x="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0" name="Freeform 31"/>
              <p:cNvSpPr>
                <a:spLocks/>
              </p:cNvSpPr>
              <p:nvPr/>
            </p:nvSpPr>
            <p:spPr bwMode="auto">
              <a:xfrm>
                <a:off x="5703991" y="3281820"/>
                <a:ext cx="23369" cy="8903"/>
              </a:xfrm>
              <a:custGeom>
                <a:avLst/>
                <a:gdLst>
                  <a:gd name="T0" fmla="*/ 42 w 42"/>
                  <a:gd name="T1" fmla="*/ 9 h 16"/>
                  <a:gd name="T2" fmla="*/ 42 w 42"/>
                  <a:gd name="T3" fmla="*/ 9 h 16"/>
                  <a:gd name="T4" fmla="*/ 33 w 42"/>
                  <a:gd name="T5" fmla="*/ 16 h 16"/>
                  <a:gd name="T6" fmla="*/ 33 w 42"/>
                  <a:gd name="T7" fmla="*/ 16 h 16"/>
                  <a:gd name="T8" fmla="*/ 21 w 42"/>
                  <a:gd name="T9" fmla="*/ 16 h 16"/>
                  <a:gd name="T10" fmla="*/ 9 w 42"/>
                  <a:gd name="T11" fmla="*/ 16 h 16"/>
                  <a:gd name="T12" fmla="*/ 9 w 42"/>
                  <a:gd name="T13" fmla="*/ 16 h 16"/>
                  <a:gd name="T14" fmla="*/ 0 w 42"/>
                  <a:gd name="T15" fmla="*/ 9 h 16"/>
                  <a:gd name="T16" fmla="*/ 0 w 42"/>
                  <a:gd name="T17" fmla="*/ 9 h 16"/>
                  <a:gd name="T18" fmla="*/ 10 w 42"/>
                  <a:gd name="T19" fmla="*/ 1 h 16"/>
                  <a:gd name="T20" fmla="*/ 10 w 42"/>
                  <a:gd name="T21" fmla="*/ 1 h 16"/>
                  <a:gd name="T22" fmla="*/ 33 w 42"/>
                  <a:gd name="T23" fmla="*/ 0 h 16"/>
                  <a:gd name="T24" fmla="*/ 33 w 42"/>
                  <a:gd name="T25" fmla="*/ 0 h 16"/>
                  <a:gd name="T26" fmla="*/ 38 w 42"/>
                  <a:gd name="T27" fmla="*/ 4 h 16"/>
                  <a:gd name="T28" fmla="*/ 42 w 42"/>
                  <a:gd name="T29" fmla="*/ 9 h 16"/>
                  <a:gd name="T30" fmla="*/ 42 w 42"/>
                  <a:gd name="T3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6">
                    <a:moveTo>
                      <a:pt x="42" y="9"/>
                    </a:moveTo>
                    <a:lnTo>
                      <a:pt x="42" y="9"/>
                    </a:lnTo>
                    <a:lnTo>
                      <a:pt x="33" y="16"/>
                    </a:lnTo>
                    <a:lnTo>
                      <a:pt x="33" y="16"/>
                    </a:lnTo>
                    <a:lnTo>
                      <a:pt x="21" y="16"/>
                    </a:lnTo>
                    <a:lnTo>
                      <a:pt x="9" y="16"/>
                    </a:lnTo>
                    <a:lnTo>
                      <a:pt x="9" y="16"/>
                    </a:lnTo>
                    <a:lnTo>
                      <a:pt x="0" y="9"/>
                    </a:lnTo>
                    <a:lnTo>
                      <a:pt x="0" y="9"/>
                    </a:lnTo>
                    <a:lnTo>
                      <a:pt x="10" y="1"/>
                    </a:lnTo>
                    <a:lnTo>
                      <a:pt x="10" y="1"/>
                    </a:lnTo>
                    <a:lnTo>
                      <a:pt x="33" y="0"/>
                    </a:lnTo>
                    <a:lnTo>
                      <a:pt x="33" y="0"/>
                    </a:lnTo>
                    <a:lnTo>
                      <a:pt x="38" y="4"/>
                    </a:lnTo>
                    <a:lnTo>
                      <a:pt x="42" y="9"/>
                    </a:lnTo>
                    <a:lnTo>
                      <a:pt x="4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1" name="Freeform 32"/>
              <p:cNvSpPr>
                <a:spLocks/>
              </p:cNvSpPr>
              <p:nvPr/>
            </p:nvSpPr>
            <p:spPr bwMode="auto">
              <a:xfrm>
                <a:off x="5684517" y="3287384"/>
                <a:ext cx="10015" cy="31716"/>
              </a:xfrm>
              <a:custGeom>
                <a:avLst/>
                <a:gdLst>
                  <a:gd name="T0" fmla="*/ 6 w 18"/>
                  <a:gd name="T1" fmla="*/ 57 h 57"/>
                  <a:gd name="T2" fmla="*/ 6 w 18"/>
                  <a:gd name="T3" fmla="*/ 57 h 57"/>
                  <a:gd name="T4" fmla="*/ 3 w 18"/>
                  <a:gd name="T5" fmla="*/ 49 h 57"/>
                  <a:gd name="T6" fmla="*/ 0 w 18"/>
                  <a:gd name="T7" fmla="*/ 41 h 57"/>
                  <a:gd name="T8" fmla="*/ 0 w 18"/>
                  <a:gd name="T9" fmla="*/ 41 h 57"/>
                  <a:gd name="T10" fmla="*/ 3 w 18"/>
                  <a:gd name="T11" fmla="*/ 8 h 57"/>
                  <a:gd name="T12" fmla="*/ 3 w 18"/>
                  <a:gd name="T13" fmla="*/ 8 h 57"/>
                  <a:gd name="T14" fmla="*/ 13 w 18"/>
                  <a:gd name="T15" fmla="*/ 0 h 57"/>
                  <a:gd name="T16" fmla="*/ 13 w 18"/>
                  <a:gd name="T17" fmla="*/ 0 h 57"/>
                  <a:gd name="T18" fmla="*/ 13 w 18"/>
                  <a:gd name="T19" fmla="*/ 0 h 57"/>
                  <a:gd name="T20" fmla="*/ 14 w 18"/>
                  <a:gd name="T21" fmla="*/ 0 h 57"/>
                  <a:gd name="T22" fmla="*/ 14 w 18"/>
                  <a:gd name="T23" fmla="*/ 0 h 57"/>
                  <a:gd name="T24" fmla="*/ 16 w 18"/>
                  <a:gd name="T25" fmla="*/ 2 h 57"/>
                  <a:gd name="T26" fmla="*/ 18 w 18"/>
                  <a:gd name="T27" fmla="*/ 4 h 57"/>
                  <a:gd name="T28" fmla="*/ 18 w 18"/>
                  <a:gd name="T29" fmla="*/ 4 h 57"/>
                  <a:gd name="T30" fmla="*/ 17 w 18"/>
                  <a:gd name="T31" fmla="*/ 29 h 57"/>
                  <a:gd name="T32" fmla="*/ 15 w 18"/>
                  <a:gd name="T33" fmla="*/ 52 h 57"/>
                  <a:gd name="T34" fmla="*/ 15 w 18"/>
                  <a:gd name="T35" fmla="*/ 52 h 57"/>
                  <a:gd name="T36" fmla="*/ 13 w 18"/>
                  <a:gd name="T37" fmla="*/ 54 h 57"/>
                  <a:gd name="T38" fmla="*/ 11 w 18"/>
                  <a:gd name="T39" fmla="*/ 55 h 57"/>
                  <a:gd name="T40" fmla="*/ 6 w 18"/>
                  <a:gd name="T41" fmla="*/ 57 h 57"/>
                  <a:gd name="T42" fmla="*/ 6 w 18"/>
                  <a:gd name="T4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57">
                    <a:moveTo>
                      <a:pt x="6" y="57"/>
                    </a:moveTo>
                    <a:lnTo>
                      <a:pt x="6" y="57"/>
                    </a:lnTo>
                    <a:lnTo>
                      <a:pt x="3" y="49"/>
                    </a:lnTo>
                    <a:lnTo>
                      <a:pt x="0" y="41"/>
                    </a:lnTo>
                    <a:lnTo>
                      <a:pt x="0" y="41"/>
                    </a:lnTo>
                    <a:lnTo>
                      <a:pt x="3" y="8"/>
                    </a:lnTo>
                    <a:lnTo>
                      <a:pt x="3" y="8"/>
                    </a:lnTo>
                    <a:lnTo>
                      <a:pt x="13" y="0"/>
                    </a:lnTo>
                    <a:lnTo>
                      <a:pt x="13" y="0"/>
                    </a:lnTo>
                    <a:lnTo>
                      <a:pt x="13" y="0"/>
                    </a:lnTo>
                    <a:lnTo>
                      <a:pt x="14" y="0"/>
                    </a:lnTo>
                    <a:lnTo>
                      <a:pt x="14" y="0"/>
                    </a:lnTo>
                    <a:lnTo>
                      <a:pt x="16" y="2"/>
                    </a:lnTo>
                    <a:lnTo>
                      <a:pt x="18" y="4"/>
                    </a:lnTo>
                    <a:lnTo>
                      <a:pt x="18" y="4"/>
                    </a:lnTo>
                    <a:lnTo>
                      <a:pt x="17" y="29"/>
                    </a:lnTo>
                    <a:lnTo>
                      <a:pt x="15" y="52"/>
                    </a:lnTo>
                    <a:lnTo>
                      <a:pt x="15" y="52"/>
                    </a:lnTo>
                    <a:lnTo>
                      <a:pt x="13" y="54"/>
                    </a:lnTo>
                    <a:lnTo>
                      <a:pt x="11" y="55"/>
                    </a:lnTo>
                    <a:lnTo>
                      <a:pt x="6" y="57"/>
                    </a:lnTo>
                    <a:lnTo>
                      <a:pt x="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2" name="Freeform 33"/>
              <p:cNvSpPr>
                <a:spLocks/>
              </p:cNvSpPr>
              <p:nvPr/>
            </p:nvSpPr>
            <p:spPr bwMode="auto">
              <a:xfrm>
                <a:off x="5697315" y="3287940"/>
                <a:ext cx="11128" cy="25595"/>
              </a:xfrm>
              <a:custGeom>
                <a:avLst/>
                <a:gdLst>
                  <a:gd name="T0" fmla="*/ 20 w 20"/>
                  <a:gd name="T1" fmla="*/ 6 h 46"/>
                  <a:gd name="T2" fmla="*/ 20 w 20"/>
                  <a:gd name="T3" fmla="*/ 6 h 46"/>
                  <a:gd name="T4" fmla="*/ 17 w 20"/>
                  <a:gd name="T5" fmla="*/ 40 h 46"/>
                  <a:gd name="T6" fmla="*/ 17 w 20"/>
                  <a:gd name="T7" fmla="*/ 40 h 46"/>
                  <a:gd name="T8" fmla="*/ 0 w 20"/>
                  <a:gd name="T9" fmla="*/ 46 h 46"/>
                  <a:gd name="T10" fmla="*/ 0 w 20"/>
                  <a:gd name="T11" fmla="*/ 46 h 46"/>
                  <a:gd name="T12" fmla="*/ 4 w 20"/>
                  <a:gd name="T13" fmla="*/ 5 h 46"/>
                  <a:gd name="T14" fmla="*/ 4 w 20"/>
                  <a:gd name="T15" fmla="*/ 5 h 46"/>
                  <a:gd name="T16" fmla="*/ 7 w 20"/>
                  <a:gd name="T17" fmla="*/ 2 h 46"/>
                  <a:gd name="T18" fmla="*/ 11 w 20"/>
                  <a:gd name="T19" fmla="*/ 0 h 46"/>
                  <a:gd name="T20" fmla="*/ 11 w 20"/>
                  <a:gd name="T21" fmla="*/ 0 h 46"/>
                  <a:gd name="T22" fmla="*/ 20 w 20"/>
                  <a:gd name="T23" fmla="*/ 6 h 46"/>
                  <a:gd name="T24" fmla="*/ 20 w 20"/>
                  <a:gd name="T25"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6">
                    <a:moveTo>
                      <a:pt x="20" y="6"/>
                    </a:moveTo>
                    <a:lnTo>
                      <a:pt x="20" y="6"/>
                    </a:lnTo>
                    <a:lnTo>
                      <a:pt x="17" y="40"/>
                    </a:lnTo>
                    <a:lnTo>
                      <a:pt x="17" y="40"/>
                    </a:lnTo>
                    <a:lnTo>
                      <a:pt x="0" y="46"/>
                    </a:lnTo>
                    <a:lnTo>
                      <a:pt x="0" y="46"/>
                    </a:lnTo>
                    <a:lnTo>
                      <a:pt x="4" y="5"/>
                    </a:lnTo>
                    <a:lnTo>
                      <a:pt x="4" y="5"/>
                    </a:lnTo>
                    <a:lnTo>
                      <a:pt x="7" y="2"/>
                    </a:lnTo>
                    <a:lnTo>
                      <a:pt x="11" y="0"/>
                    </a:lnTo>
                    <a:lnTo>
                      <a:pt x="11" y="0"/>
                    </a:lnTo>
                    <a:lnTo>
                      <a:pt x="20" y="6"/>
                    </a:ln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3" name="Freeform 34"/>
              <p:cNvSpPr>
                <a:spLocks/>
              </p:cNvSpPr>
              <p:nvPr/>
            </p:nvSpPr>
            <p:spPr bwMode="auto">
              <a:xfrm>
                <a:off x="5697315" y="3310753"/>
                <a:ext cx="25595" cy="8346"/>
              </a:xfrm>
              <a:custGeom>
                <a:avLst/>
                <a:gdLst>
                  <a:gd name="T0" fmla="*/ 41 w 46"/>
                  <a:gd name="T1" fmla="*/ 0 h 15"/>
                  <a:gd name="T2" fmla="*/ 41 w 46"/>
                  <a:gd name="T3" fmla="*/ 0 h 15"/>
                  <a:gd name="T4" fmla="*/ 46 w 46"/>
                  <a:gd name="T5" fmla="*/ 15 h 15"/>
                  <a:gd name="T6" fmla="*/ 46 w 46"/>
                  <a:gd name="T7" fmla="*/ 15 h 15"/>
                  <a:gd name="T8" fmla="*/ 26 w 46"/>
                  <a:gd name="T9" fmla="*/ 15 h 15"/>
                  <a:gd name="T10" fmla="*/ 6 w 46"/>
                  <a:gd name="T11" fmla="*/ 15 h 15"/>
                  <a:gd name="T12" fmla="*/ 6 w 46"/>
                  <a:gd name="T13" fmla="*/ 15 h 15"/>
                  <a:gd name="T14" fmla="*/ 4 w 46"/>
                  <a:gd name="T15" fmla="*/ 14 h 15"/>
                  <a:gd name="T16" fmla="*/ 2 w 46"/>
                  <a:gd name="T17" fmla="*/ 12 h 15"/>
                  <a:gd name="T18" fmla="*/ 0 w 46"/>
                  <a:gd name="T19" fmla="*/ 8 h 15"/>
                  <a:gd name="T20" fmla="*/ 0 w 46"/>
                  <a:gd name="T21" fmla="*/ 8 h 15"/>
                  <a:gd name="T22" fmla="*/ 8 w 46"/>
                  <a:gd name="T23" fmla="*/ 4 h 15"/>
                  <a:gd name="T24" fmla="*/ 18 w 46"/>
                  <a:gd name="T25" fmla="*/ 0 h 15"/>
                  <a:gd name="T26" fmla="*/ 18 w 46"/>
                  <a:gd name="T27" fmla="*/ 0 h 15"/>
                  <a:gd name="T28" fmla="*/ 41 w 46"/>
                  <a:gd name="T29" fmla="*/ 0 h 15"/>
                  <a:gd name="T30" fmla="*/ 41 w 4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15">
                    <a:moveTo>
                      <a:pt x="41" y="0"/>
                    </a:moveTo>
                    <a:lnTo>
                      <a:pt x="41" y="0"/>
                    </a:lnTo>
                    <a:lnTo>
                      <a:pt x="46" y="15"/>
                    </a:lnTo>
                    <a:lnTo>
                      <a:pt x="46" y="15"/>
                    </a:lnTo>
                    <a:lnTo>
                      <a:pt x="26" y="15"/>
                    </a:lnTo>
                    <a:lnTo>
                      <a:pt x="6" y="15"/>
                    </a:lnTo>
                    <a:lnTo>
                      <a:pt x="6" y="15"/>
                    </a:lnTo>
                    <a:lnTo>
                      <a:pt x="4" y="14"/>
                    </a:lnTo>
                    <a:lnTo>
                      <a:pt x="2" y="12"/>
                    </a:lnTo>
                    <a:lnTo>
                      <a:pt x="0" y="8"/>
                    </a:lnTo>
                    <a:lnTo>
                      <a:pt x="0" y="8"/>
                    </a:lnTo>
                    <a:lnTo>
                      <a:pt x="8" y="4"/>
                    </a:lnTo>
                    <a:lnTo>
                      <a:pt x="18" y="0"/>
                    </a:lnTo>
                    <a:lnTo>
                      <a:pt x="18" y="0"/>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4" name="Freeform 35"/>
              <p:cNvSpPr>
                <a:spLocks/>
              </p:cNvSpPr>
              <p:nvPr/>
            </p:nvSpPr>
            <p:spPr bwMode="auto">
              <a:xfrm>
                <a:off x="5741271" y="3252330"/>
                <a:ext cx="26151" cy="8346"/>
              </a:xfrm>
              <a:custGeom>
                <a:avLst/>
                <a:gdLst>
                  <a:gd name="T0" fmla="*/ 47 w 47"/>
                  <a:gd name="T1" fmla="*/ 0 h 15"/>
                  <a:gd name="T2" fmla="*/ 47 w 47"/>
                  <a:gd name="T3" fmla="*/ 0 h 15"/>
                  <a:gd name="T4" fmla="*/ 39 w 47"/>
                  <a:gd name="T5" fmla="*/ 15 h 15"/>
                  <a:gd name="T6" fmla="*/ 39 w 47"/>
                  <a:gd name="T7" fmla="*/ 15 h 15"/>
                  <a:gd name="T8" fmla="*/ 16 w 47"/>
                  <a:gd name="T9" fmla="*/ 15 h 15"/>
                  <a:gd name="T10" fmla="*/ 16 w 47"/>
                  <a:gd name="T11" fmla="*/ 15 h 15"/>
                  <a:gd name="T12" fmla="*/ 8 w 47"/>
                  <a:gd name="T13" fmla="*/ 12 h 15"/>
                  <a:gd name="T14" fmla="*/ 0 w 47"/>
                  <a:gd name="T15" fmla="*/ 8 h 15"/>
                  <a:gd name="T16" fmla="*/ 0 w 47"/>
                  <a:gd name="T17" fmla="*/ 8 h 15"/>
                  <a:gd name="T18" fmla="*/ 0 w 47"/>
                  <a:gd name="T19" fmla="*/ 5 h 15"/>
                  <a:gd name="T20" fmla="*/ 2 w 47"/>
                  <a:gd name="T21" fmla="*/ 2 h 15"/>
                  <a:gd name="T22" fmla="*/ 4 w 47"/>
                  <a:gd name="T23" fmla="*/ 1 h 15"/>
                  <a:gd name="T24" fmla="*/ 9 w 47"/>
                  <a:gd name="T25" fmla="*/ 0 h 15"/>
                  <a:gd name="T26" fmla="*/ 9 w 47"/>
                  <a:gd name="T27" fmla="*/ 0 h 15"/>
                  <a:gd name="T28" fmla="*/ 17 w 47"/>
                  <a:gd name="T29" fmla="*/ 0 h 15"/>
                  <a:gd name="T30" fmla="*/ 27 w 47"/>
                  <a:gd name="T31" fmla="*/ 0 h 15"/>
                  <a:gd name="T32" fmla="*/ 47 w 47"/>
                  <a:gd name="T33" fmla="*/ 0 h 15"/>
                  <a:gd name="T34" fmla="*/ 47 w 47"/>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5">
                    <a:moveTo>
                      <a:pt x="47" y="0"/>
                    </a:moveTo>
                    <a:lnTo>
                      <a:pt x="47" y="0"/>
                    </a:lnTo>
                    <a:lnTo>
                      <a:pt x="39" y="15"/>
                    </a:lnTo>
                    <a:lnTo>
                      <a:pt x="39" y="15"/>
                    </a:lnTo>
                    <a:lnTo>
                      <a:pt x="16" y="15"/>
                    </a:lnTo>
                    <a:lnTo>
                      <a:pt x="16" y="15"/>
                    </a:lnTo>
                    <a:lnTo>
                      <a:pt x="8" y="12"/>
                    </a:lnTo>
                    <a:lnTo>
                      <a:pt x="0" y="8"/>
                    </a:lnTo>
                    <a:lnTo>
                      <a:pt x="0" y="8"/>
                    </a:lnTo>
                    <a:lnTo>
                      <a:pt x="0" y="5"/>
                    </a:lnTo>
                    <a:lnTo>
                      <a:pt x="2" y="2"/>
                    </a:lnTo>
                    <a:lnTo>
                      <a:pt x="4" y="1"/>
                    </a:lnTo>
                    <a:lnTo>
                      <a:pt x="9" y="0"/>
                    </a:lnTo>
                    <a:lnTo>
                      <a:pt x="9" y="0"/>
                    </a:lnTo>
                    <a:lnTo>
                      <a:pt x="17" y="0"/>
                    </a:lnTo>
                    <a:lnTo>
                      <a:pt x="27" y="0"/>
                    </a:lnTo>
                    <a:lnTo>
                      <a:pt x="47" y="0"/>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5" name="Freeform 36"/>
              <p:cNvSpPr>
                <a:spLocks/>
              </p:cNvSpPr>
              <p:nvPr/>
            </p:nvSpPr>
            <p:spPr bwMode="auto">
              <a:xfrm>
                <a:off x="5762415" y="3252330"/>
                <a:ext cx="11128" cy="31716"/>
              </a:xfrm>
              <a:custGeom>
                <a:avLst/>
                <a:gdLst>
                  <a:gd name="T0" fmla="*/ 10 w 20"/>
                  <a:gd name="T1" fmla="*/ 57 h 57"/>
                  <a:gd name="T2" fmla="*/ 10 w 20"/>
                  <a:gd name="T3" fmla="*/ 57 h 57"/>
                  <a:gd name="T4" fmla="*/ 4 w 20"/>
                  <a:gd name="T5" fmla="*/ 53 h 57"/>
                  <a:gd name="T6" fmla="*/ 0 w 20"/>
                  <a:gd name="T7" fmla="*/ 49 h 57"/>
                  <a:gd name="T8" fmla="*/ 0 w 20"/>
                  <a:gd name="T9" fmla="*/ 49 h 57"/>
                  <a:gd name="T10" fmla="*/ 3 w 20"/>
                  <a:gd name="T11" fmla="*/ 17 h 57"/>
                  <a:gd name="T12" fmla="*/ 3 w 20"/>
                  <a:gd name="T13" fmla="*/ 17 h 57"/>
                  <a:gd name="T14" fmla="*/ 12 w 20"/>
                  <a:gd name="T15" fmla="*/ 0 h 57"/>
                  <a:gd name="T16" fmla="*/ 12 w 20"/>
                  <a:gd name="T17" fmla="*/ 0 h 57"/>
                  <a:gd name="T18" fmla="*/ 12 w 20"/>
                  <a:gd name="T19" fmla="*/ 0 h 57"/>
                  <a:gd name="T20" fmla="*/ 12 w 20"/>
                  <a:gd name="T21" fmla="*/ 0 h 57"/>
                  <a:gd name="T22" fmla="*/ 16 w 20"/>
                  <a:gd name="T23" fmla="*/ 2 h 57"/>
                  <a:gd name="T24" fmla="*/ 19 w 20"/>
                  <a:gd name="T25" fmla="*/ 4 h 57"/>
                  <a:gd name="T26" fmla="*/ 20 w 20"/>
                  <a:gd name="T27" fmla="*/ 6 h 57"/>
                  <a:gd name="T28" fmla="*/ 20 w 20"/>
                  <a:gd name="T29" fmla="*/ 6 h 57"/>
                  <a:gd name="T30" fmla="*/ 17 w 20"/>
                  <a:gd name="T31" fmla="*/ 29 h 57"/>
                  <a:gd name="T32" fmla="*/ 16 w 20"/>
                  <a:gd name="T33" fmla="*/ 52 h 57"/>
                  <a:gd name="T34" fmla="*/ 16 w 20"/>
                  <a:gd name="T35" fmla="*/ 52 h 57"/>
                  <a:gd name="T36" fmla="*/ 13 w 20"/>
                  <a:gd name="T37" fmla="*/ 54 h 57"/>
                  <a:gd name="T38" fmla="*/ 10 w 20"/>
                  <a:gd name="T39" fmla="*/ 57 h 57"/>
                  <a:gd name="T40" fmla="*/ 10 w 20"/>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57">
                    <a:moveTo>
                      <a:pt x="10" y="57"/>
                    </a:moveTo>
                    <a:lnTo>
                      <a:pt x="10" y="57"/>
                    </a:lnTo>
                    <a:lnTo>
                      <a:pt x="4" y="53"/>
                    </a:lnTo>
                    <a:lnTo>
                      <a:pt x="0" y="49"/>
                    </a:lnTo>
                    <a:lnTo>
                      <a:pt x="0" y="49"/>
                    </a:lnTo>
                    <a:lnTo>
                      <a:pt x="3" y="17"/>
                    </a:lnTo>
                    <a:lnTo>
                      <a:pt x="3" y="17"/>
                    </a:lnTo>
                    <a:lnTo>
                      <a:pt x="12" y="0"/>
                    </a:lnTo>
                    <a:lnTo>
                      <a:pt x="12" y="0"/>
                    </a:lnTo>
                    <a:lnTo>
                      <a:pt x="12" y="0"/>
                    </a:lnTo>
                    <a:lnTo>
                      <a:pt x="12" y="0"/>
                    </a:lnTo>
                    <a:lnTo>
                      <a:pt x="16" y="2"/>
                    </a:lnTo>
                    <a:lnTo>
                      <a:pt x="19" y="4"/>
                    </a:lnTo>
                    <a:lnTo>
                      <a:pt x="20" y="6"/>
                    </a:lnTo>
                    <a:lnTo>
                      <a:pt x="20" y="6"/>
                    </a:lnTo>
                    <a:lnTo>
                      <a:pt x="17" y="29"/>
                    </a:lnTo>
                    <a:lnTo>
                      <a:pt x="16" y="52"/>
                    </a:lnTo>
                    <a:lnTo>
                      <a:pt x="16" y="52"/>
                    </a:lnTo>
                    <a:lnTo>
                      <a:pt x="13" y="54"/>
                    </a:lnTo>
                    <a:lnTo>
                      <a:pt x="10" y="57"/>
                    </a:lnTo>
                    <a:lnTo>
                      <a:pt x="1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6" name="Freeform 37"/>
              <p:cNvSpPr>
                <a:spLocks/>
              </p:cNvSpPr>
              <p:nvPr/>
            </p:nvSpPr>
            <p:spPr bwMode="auto">
              <a:xfrm>
                <a:off x="5739045" y="3257894"/>
                <a:ext cx="10015" cy="26151"/>
              </a:xfrm>
              <a:custGeom>
                <a:avLst/>
                <a:gdLst>
                  <a:gd name="T0" fmla="*/ 4 w 18"/>
                  <a:gd name="T1" fmla="*/ 0 h 47"/>
                  <a:gd name="T2" fmla="*/ 4 w 18"/>
                  <a:gd name="T3" fmla="*/ 0 h 47"/>
                  <a:gd name="T4" fmla="*/ 18 w 18"/>
                  <a:gd name="T5" fmla="*/ 6 h 47"/>
                  <a:gd name="T6" fmla="*/ 18 w 18"/>
                  <a:gd name="T7" fmla="*/ 6 h 47"/>
                  <a:gd name="T8" fmla="*/ 16 w 18"/>
                  <a:gd name="T9" fmla="*/ 40 h 47"/>
                  <a:gd name="T10" fmla="*/ 16 w 18"/>
                  <a:gd name="T11" fmla="*/ 40 h 47"/>
                  <a:gd name="T12" fmla="*/ 12 w 18"/>
                  <a:gd name="T13" fmla="*/ 44 h 47"/>
                  <a:gd name="T14" fmla="*/ 6 w 18"/>
                  <a:gd name="T15" fmla="*/ 47 h 47"/>
                  <a:gd name="T16" fmla="*/ 6 w 18"/>
                  <a:gd name="T17" fmla="*/ 47 h 47"/>
                  <a:gd name="T18" fmla="*/ 0 w 18"/>
                  <a:gd name="T19" fmla="*/ 43 h 47"/>
                  <a:gd name="T20" fmla="*/ 0 w 18"/>
                  <a:gd name="T21" fmla="*/ 43 h 47"/>
                  <a:gd name="T22" fmla="*/ 4 w 18"/>
                  <a:gd name="T23" fmla="*/ 0 h 47"/>
                  <a:gd name="T24" fmla="*/ 4 w 18"/>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7">
                    <a:moveTo>
                      <a:pt x="4" y="0"/>
                    </a:moveTo>
                    <a:lnTo>
                      <a:pt x="4" y="0"/>
                    </a:lnTo>
                    <a:lnTo>
                      <a:pt x="18" y="6"/>
                    </a:lnTo>
                    <a:lnTo>
                      <a:pt x="18" y="6"/>
                    </a:lnTo>
                    <a:lnTo>
                      <a:pt x="16" y="40"/>
                    </a:lnTo>
                    <a:lnTo>
                      <a:pt x="16" y="40"/>
                    </a:lnTo>
                    <a:lnTo>
                      <a:pt x="12" y="44"/>
                    </a:lnTo>
                    <a:lnTo>
                      <a:pt x="6" y="47"/>
                    </a:lnTo>
                    <a:lnTo>
                      <a:pt x="6" y="47"/>
                    </a:lnTo>
                    <a:lnTo>
                      <a:pt x="0" y="43"/>
                    </a:lnTo>
                    <a:lnTo>
                      <a:pt x="0" y="4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37" name="Freeform 38"/>
              <p:cNvSpPr>
                <a:spLocks/>
              </p:cNvSpPr>
              <p:nvPr/>
            </p:nvSpPr>
            <p:spPr bwMode="auto">
              <a:xfrm>
                <a:off x="5742940" y="3280707"/>
                <a:ext cx="23925" cy="8346"/>
              </a:xfrm>
              <a:custGeom>
                <a:avLst/>
                <a:gdLst>
                  <a:gd name="T0" fmla="*/ 43 w 43"/>
                  <a:gd name="T1" fmla="*/ 7 h 15"/>
                  <a:gd name="T2" fmla="*/ 43 w 43"/>
                  <a:gd name="T3" fmla="*/ 7 h 15"/>
                  <a:gd name="T4" fmla="*/ 33 w 43"/>
                  <a:gd name="T5" fmla="*/ 15 h 15"/>
                  <a:gd name="T6" fmla="*/ 33 w 43"/>
                  <a:gd name="T7" fmla="*/ 15 h 15"/>
                  <a:gd name="T8" fmla="*/ 22 w 43"/>
                  <a:gd name="T9" fmla="*/ 15 h 15"/>
                  <a:gd name="T10" fmla="*/ 10 w 43"/>
                  <a:gd name="T11" fmla="*/ 15 h 15"/>
                  <a:gd name="T12" fmla="*/ 10 w 43"/>
                  <a:gd name="T13" fmla="*/ 15 h 15"/>
                  <a:gd name="T14" fmla="*/ 0 w 43"/>
                  <a:gd name="T15" fmla="*/ 8 h 15"/>
                  <a:gd name="T16" fmla="*/ 0 w 43"/>
                  <a:gd name="T17" fmla="*/ 8 h 15"/>
                  <a:gd name="T18" fmla="*/ 11 w 43"/>
                  <a:gd name="T19" fmla="*/ 0 h 15"/>
                  <a:gd name="T20" fmla="*/ 11 w 43"/>
                  <a:gd name="T21" fmla="*/ 0 h 15"/>
                  <a:gd name="T22" fmla="*/ 34 w 43"/>
                  <a:gd name="T23" fmla="*/ 0 h 15"/>
                  <a:gd name="T24" fmla="*/ 34 w 43"/>
                  <a:gd name="T25" fmla="*/ 0 h 15"/>
                  <a:gd name="T26" fmla="*/ 38 w 43"/>
                  <a:gd name="T27" fmla="*/ 3 h 15"/>
                  <a:gd name="T28" fmla="*/ 43 w 43"/>
                  <a:gd name="T29" fmla="*/ 7 h 15"/>
                  <a:gd name="T30" fmla="*/ 43 w 43"/>
                  <a:gd name="T3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15">
                    <a:moveTo>
                      <a:pt x="43" y="7"/>
                    </a:moveTo>
                    <a:lnTo>
                      <a:pt x="43" y="7"/>
                    </a:lnTo>
                    <a:lnTo>
                      <a:pt x="33" y="15"/>
                    </a:lnTo>
                    <a:lnTo>
                      <a:pt x="33" y="15"/>
                    </a:lnTo>
                    <a:lnTo>
                      <a:pt x="22" y="15"/>
                    </a:lnTo>
                    <a:lnTo>
                      <a:pt x="10" y="15"/>
                    </a:lnTo>
                    <a:lnTo>
                      <a:pt x="10" y="15"/>
                    </a:lnTo>
                    <a:lnTo>
                      <a:pt x="0" y="8"/>
                    </a:lnTo>
                    <a:lnTo>
                      <a:pt x="0" y="8"/>
                    </a:lnTo>
                    <a:lnTo>
                      <a:pt x="11" y="0"/>
                    </a:lnTo>
                    <a:lnTo>
                      <a:pt x="11" y="0"/>
                    </a:lnTo>
                    <a:lnTo>
                      <a:pt x="34" y="0"/>
                    </a:lnTo>
                    <a:lnTo>
                      <a:pt x="34" y="0"/>
                    </a:lnTo>
                    <a:lnTo>
                      <a:pt x="38" y="3"/>
                    </a:lnTo>
                    <a:lnTo>
                      <a:pt x="43" y="7"/>
                    </a:lnTo>
                    <a:lnTo>
                      <a:pt x="4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grpSp>
        <p:sp>
          <p:nvSpPr>
            <p:cNvPr id="21" name="Freeform 39"/>
            <p:cNvSpPr>
              <a:spLocks noEditPoints="1"/>
            </p:cNvSpPr>
            <p:nvPr/>
          </p:nvSpPr>
          <p:spPr bwMode="auto">
            <a:xfrm>
              <a:off x="4295242" y="6878902"/>
              <a:ext cx="617298" cy="347928"/>
            </a:xfrm>
            <a:custGeom>
              <a:avLst/>
              <a:gdLst>
                <a:gd name="T0" fmla="*/ 110 w 110"/>
                <a:gd name="T1" fmla="*/ 62 h 62"/>
                <a:gd name="T2" fmla="*/ 0 w 110"/>
                <a:gd name="T3" fmla="*/ 62 h 62"/>
                <a:gd name="T4" fmla="*/ 0 w 110"/>
                <a:gd name="T5" fmla="*/ 0 h 62"/>
                <a:gd name="T6" fmla="*/ 110 w 110"/>
                <a:gd name="T7" fmla="*/ 0 h 62"/>
                <a:gd name="T8" fmla="*/ 110 w 110"/>
                <a:gd name="T9" fmla="*/ 62 h 62"/>
                <a:gd name="T10" fmla="*/ 5 w 110"/>
                <a:gd name="T11" fmla="*/ 58 h 62"/>
                <a:gd name="T12" fmla="*/ 106 w 110"/>
                <a:gd name="T13" fmla="*/ 58 h 62"/>
                <a:gd name="T14" fmla="*/ 106 w 110"/>
                <a:gd name="T15" fmla="*/ 5 h 62"/>
                <a:gd name="T16" fmla="*/ 5 w 110"/>
                <a:gd name="T17" fmla="*/ 5 h 62"/>
                <a:gd name="T18" fmla="*/ 5 w 110"/>
                <a:gd name="T1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62">
                  <a:moveTo>
                    <a:pt x="110" y="62"/>
                  </a:moveTo>
                  <a:lnTo>
                    <a:pt x="0" y="62"/>
                  </a:lnTo>
                  <a:lnTo>
                    <a:pt x="0" y="0"/>
                  </a:lnTo>
                  <a:lnTo>
                    <a:pt x="110" y="0"/>
                  </a:lnTo>
                  <a:lnTo>
                    <a:pt x="110" y="62"/>
                  </a:lnTo>
                  <a:close/>
                  <a:moveTo>
                    <a:pt x="5" y="58"/>
                  </a:moveTo>
                  <a:lnTo>
                    <a:pt x="106" y="58"/>
                  </a:lnTo>
                  <a:lnTo>
                    <a:pt x="106" y="5"/>
                  </a:lnTo>
                  <a:lnTo>
                    <a:pt x="5" y="5"/>
                  </a:lnTo>
                  <a:lnTo>
                    <a:pt x="5" y="58"/>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22" name="Freeform 40"/>
            <p:cNvSpPr>
              <a:spLocks noEditPoints="1"/>
            </p:cNvSpPr>
            <p:nvPr/>
          </p:nvSpPr>
          <p:spPr bwMode="auto">
            <a:xfrm>
              <a:off x="4592666" y="7316629"/>
              <a:ext cx="319874" cy="347928"/>
            </a:xfrm>
            <a:custGeom>
              <a:avLst/>
              <a:gdLst>
                <a:gd name="T0" fmla="*/ 57 w 57"/>
                <a:gd name="T1" fmla="*/ 62 h 62"/>
                <a:gd name="T2" fmla="*/ 0 w 57"/>
                <a:gd name="T3" fmla="*/ 62 h 62"/>
                <a:gd name="T4" fmla="*/ 0 w 57"/>
                <a:gd name="T5" fmla="*/ 0 h 62"/>
                <a:gd name="T6" fmla="*/ 57 w 57"/>
                <a:gd name="T7" fmla="*/ 0 h 62"/>
                <a:gd name="T8" fmla="*/ 57 w 57"/>
                <a:gd name="T9" fmla="*/ 62 h 62"/>
                <a:gd name="T10" fmla="*/ 4 w 57"/>
                <a:gd name="T11" fmla="*/ 57 h 62"/>
                <a:gd name="T12" fmla="*/ 53 w 57"/>
                <a:gd name="T13" fmla="*/ 57 h 62"/>
                <a:gd name="T14" fmla="*/ 53 w 57"/>
                <a:gd name="T15" fmla="*/ 4 h 62"/>
                <a:gd name="T16" fmla="*/ 4 w 57"/>
                <a:gd name="T17" fmla="*/ 4 h 62"/>
                <a:gd name="T18" fmla="*/ 4 w 57"/>
                <a:gd name="T1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2">
                  <a:moveTo>
                    <a:pt x="57" y="62"/>
                  </a:moveTo>
                  <a:lnTo>
                    <a:pt x="0" y="62"/>
                  </a:lnTo>
                  <a:lnTo>
                    <a:pt x="0" y="0"/>
                  </a:lnTo>
                  <a:lnTo>
                    <a:pt x="57" y="0"/>
                  </a:lnTo>
                  <a:lnTo>
                    <a:pt x="57" y="62"/>
                  </a:lnTo>
                  <a:close/>
                  <a:moveTo>
                    <a:pt x="4" y="57"/>
                  </a:moveTo>
                  <a:lnTo>
                    <a:pt x="53" y="57"/>
                  </a:lnTo>
                  <a:lnTo>
                    <a:pt x="53" y="4"/>
                  </a:lnTo>
                  <a:lnTo>
                    <a:pt x="4" y="4"/>
                  </a:lnTo>
                  <a:lnTo>
                    <a:pt x="4" y="57"/>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sp>
          <p:nvSpPr>
            <p:cNvPr id="23" name="Freeform 41"/>
            <p:cNvSpPr>
              <a:spLocks noEditPoints="1"/>
            </p:cNvSpPr>
            <p:nvPr/>
          </p:nvSpPr>
          <p:spPr bwMode="auto">
            <a:xfrm>
              <a:off x="4295242" y="7316629"/>
              <a:ext cx="202034" cy="347928"/>
            </a:xfrm>
            <a:custGeom>
              <a:avLst/>
              <a:gdLst>
                <a:gd name="T0" fmla="*/ 36 w 36"/>
                <a:gd name="T1" fmla="*/ 62 h 62"/>
                <a:gd name="T2" fmla="*/ 0 w 36"/>
                <a:gd name="T3" fmla="*/ 62 h 62"/>
                <a:gd name="T4" fmla="*/ 0 w 36"/>
                <a:gd name="T5" fmla="*/ 0 h 62"/>
                <a:gd name="T6" fmla="*/ 36 w 36"/>
                <a:gd name="T7" fmla="*/ 0 h 62"/>
                <a:gd name="T8" fmla="*/ 36 w 36"/>
                <a:gd name="T9" fmla="*/ 62 h 62"/>
                <a:gd name="T10" fmla="*/ 5 w 36"/>
                <a:gd name="T11" fmla="*/ 57 h 62"/>
                <a:gd name="T12" fmla="*/ 32 w 36"/>
                <a:gd name="T13" fmla="*/ 57 h 62"/>
                <a:gd name="T14" fmla="*/ 32 w 36"/>
                <a:gd name="T15" fmla="*/ 4 h 62"/>
                <a:gd name="T16" fmla="*/ 5 w 36"/>
                <a:gd name="T17" fmla="*/ 4 h 62"/>
                <a:gd name="T18" fmla="*/ 5 w 36"/>
                <a:gd name="T1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2">
                  <a:moveTo>
                    <a:pt x="36" y="62"/>
                  </a:moveTo>
                  <a:lnTo>
                    <a:pt x="0" y="62"/>
                  </a:lnTo>
                  <a:lnTo>
                    <a:pt x="0" y="0"/>
                  </a:lnTo>
                  <a:lnTo>
                    <a:pt x="36" y="0"/>
                  </a:lnTo>
                  <a:lnTo>
                    <a:pt x="36" y="62"/>
                  </a:lnTo>
                  <a:close/>
                  <a:moveTo>
                    <a:pt x="5" y="57"/>
                  </a:moveTo>
                  <a:lnTo>
                    <a:pt x="32" y="57"/>
                  </a:lnTo>
                  <a:lnTo>
                    <a:pt x="32" y="4"/>
                  </a:lnTo>
                  <a:lnTo>
                    <a:pt x="5" y="4"/>
                  </a:lnTo>
                  <a:lnTo>
                    <a:pt x="5" y="57"/>
                  </a:lnTo>
                  <a:close/>
                </a:path>
              </a:pathLst>
            </a:custGeom>
            <a:solidFill>
              <a:srgbClr val="92C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endParaRPr lang="en-US" sz="1765">
                <a:solidFill>
                  <a:srgbClr val="404040"/>
                </a:solidFill>
              </a:endParaRPr>
            </a:p>
          </p:txBody>
        </p:sp>
      </p:grpSp>
      <p:sp>
        <p:nvSpPr>
          <p:cNvPr id="38" name="Frame 5"/>
          <p:cNvSpPr>
            <a:spLocks noChangeAspect="1"/>
          </p:cNvSpPr>
          <p:nvPr/>
        </p:nvSpPr>
        <p:spPr bwMode="auto">
          <a:xfrm>
            <a:off x="460476" y="5851389"/>
            <a:ext cx="358570" cy="35857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7571" tIns="53785" rIns="53785" bIns="107571" numCol="1" spcCol="0" rtlCol="0" fromWordArt="0" anchor="b" anchorCtr="0" forceAA="0" compatLnSpc="1">
            <a:prstTxWarp prst="textNoShape">
              <a:avLst/>
            </a:prstTxWarp>
            <a:noAutofit/>
          </a:bodyPr>
          <a:lstStyle/>
          <a:p>
            <a:pPr algn="ctr" defTabSz="1075310" fontAlgn="base">
              <a:spcBef>
                <a:spcPct val="0"/>
              </a:spcBef>
              <a:spcAft>
                <a:spcPct val="0"/>
              </a:spcAft>
            </a:pPr>
            <a:endParaRPr lang="en-US" sz="2353" spc="-59" dirty="0" err="1">
              <a:gradFill>
                <a:gsLst>
                  <a:gs pos="0">
                    <a:srgbClr val="FFFFFF"/>
                  </a:gs>
                  <a:gs pos="100000">
                    <a:srgbClr val="FFFFFF"/>
                  </a:gs>
                </a:gsLst>
                <a:lin ang="5400000" scaled="0"/>
              </a:gradFill>
              <a:ea typeface="Segoe UI" pitchFamily="34" charset="0"/>
              <a:cs typeface="Segoe UI" pitchFamily="34" charset="0"/>
            </a:endParaRPr>
          </a:p>
        </p:txBody>
      </p:sp>
      <p:pic>
        <p:nvPicPr>
          <p:cNvPr id="40" name="Picture 39"/>
          <p:cNvPicPr>
            <a:picLocks noChangeAspect="1"/>
          </p:cNvPicPr>
          <p:nvPr/>
        </p:nvPicPr>
        <p:blipFill>
          <a:blip r:embed="rId3"/>
          <a:stretch>
            <a:fillRect/>
          </a:stretch>
        </p:blipFill>
        <p:spPr>
          <a:xfrm>
            <a:off x="1870642" y="5449671"/>
            <a:ext cx="1737940" cy="783580"/>
          </a:xfrm>
          <a:prstGeom prst="rect">
            <a:avLst/>
          </a:prstGeom>
        </p:spPr>
      </p:pic>
      <p:pic>
        <p:nvPicPr>
          <p:cNvPr id="41" name="Picture 40"/>
          <p:cNvPicPr>
            <a:picLocks noChangeAspect="1"/>
          </p:cNvPicPr>
          <p:nvPr/>
        </p:nvPicPr>
        <p:blipFill>
          <a:blip r:embed="rId4"/>
          <a:stretch>
            <a:fillRect/>
          </a:stretch>
        </p:blipFill>
        <p:spPr>
          <a:xfrm flipH="1">
            <a:off x="3749735" y="5503999"/>
            <a:ext cx="1405108" cy="793472"/>
          </a:xfrm>
          <a:prstGeom prst="rect">
            <a:avLst/>
          </a:prstGeom>
        </p:spPr>
      </p:pic>
      <p:pic>
        <p:nvPicPr>
          <p:cNvPr id="44" name="Picture 43"/>
          <p:cNvPicPr>
            <a:picLocks noChangeAspect="1"/>
          </p:cNvPicPr>
          <p:nvPr/>
        </p:nvPicPr>
        <p:blipFill>
          <a:blip r:embed="rId5"/>
          <a:stretch>
            <a:fillRect/>
          </a:stretch>
        </p:blipFill>
        <p:spPr>
          <a:xfrm>
            <a:off x="9562823" y="4768187"/>
            <a:ext cx="2296519" cy="1537113"/>
          </a:xfrm>
          <a:prstGeom prst="rect">
            <a:avLst/>
          </a:prstGeom>
        </p:spPr>
      </p:pic>
      <p:grpSp>
        <p:nvGrpSpPr>
          <p:cNvPr id="8" name="Group 4"/>
          <p:cNvGrpSpPr>
            <a:grpSpLocks noChangeAspect="1"/>
          </p:cNvGrpSpPr>
          <p:nvPr/>
        </p:nvGrpSpPr>
        <p:grpSpPr bwMode="auto">
          <a:xfrm>
            <a:off x="6794177" y="5628455"/>
            <a:ext cx="2483844" cy="706557"/>
            <a:chOff x="4789" y="3221"/>
            <a:chExt cx="1596" cy="454"/>
          </a:xfrm>
        </p:grpSpPr>
        <p:sp>
          <p:nvSpPr>
            <p:cNvPr id="10" name="Freeform 5"/>
            <p:cNvSpPr>
              <a:spLocks/>
            </p:cNvSpPr>
            <p:nvPr/>
          </p:nvSpPr>
          <p:spPr bwMode="auto">
            <a:xfrm>
              <a:off x="5496" y="3221"/>
              <a:ext cx="747" cy="351"/>
            </a:xfrm>
            <a:custGeom>
              <a:avLst/>
              <a:gdLst>
                <a:gd name="T0" fmla="*/ 695 w 747"/>
                <a:gd name="T1" fmla="*/ 113 h 351"/>
                <a:gd name="T2" fmla="*/ 695 w 747"/>
                <a:gd name="T3" fmla="*/ 0 h 351"/>
                <a:gd name="T4" fmla="*/ 585 w 747"/>
                <a:gd name="T5" fmla="*/ 113 h 351"/>
                <a:gd name="T6" fmla="*/ 521 w 747"/>
                <a:gd name="T7" fmla="*/ 113 h 351"/>
                <a:gd name="T8" fmla="*/ 521 w 747"/>
                <a:gd name="T9" fmla="*/ 0 h 351"/>
                <a:gd name="T10" fmla="*/ 409 w 747"/>
                <a:gd name="T11" fmla="*/ 113 h 351"/>
                <a:gd name="T12" fmla="*/ 345 w 747"/>
                <a:gd name="T13" fmla="*/ 113 h 351"/>
                <a:gd name="T14" fmla="*/ 345 w 747"/>
                <a:gd name="T15" fmla="*/ 0 h 351"/>
                <a:gd name="T16" fmla="*/ 233 w 747"/>
                <a:gd name="T17" fmla="*/ 113 h 351"/>
                <a:gd name="T18" fmla="*/ 169 w 747"/>
                <a:gd name="T19" fmla="*/ 113 h 351"/>
                <a:gd name="T20" fmla="*/ 169 w 747"/>
                <a:gd name="T21" fmla="*/ 0 h 351"/>
                <a:gd name="T22" fmla="*/ 59 w 747"/>
                <a:gd name="T23" fmla="*/ 113 h 351"/>
                <a:gd name="T24" fmla="*/ 0 w 747"/>
                <a:gd name="T25" fmla="*/ 113 h 351"/>
                <a:gd name="T26" fmla="*/ 0 w 747"/>
                <a:gd name="T27" fmla="*/ 351 h 351"/>
                <a:gd name="T28" fmla="*/ 747 w 747"/>
                <a:gd name="T29" fmla="*/ 351 h 351"/>
                <a:gd name="T30" fmla="*/ 747 w 747"/>
                <a:gd name="T31" fmla="*/ 113 h 351"/>
                <a:gd name="T32" fmla="*/ 695 w 747"/>
                <a:gd name="T33" fmla="*/ 11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7" h="351">
                  <a:moveTo>
                    <a:pt x="695" y="113"/>
                  </a:moveTo>
                  <a:lnTo>
                    <a:pt x="695" y="0"/>
                  </a:lnTo>
                  <a:lnTo>
                    <a:pt x="585" y="113"/>
                  </a:lnTo>
                  <a:lnTo>
                    <a:pt x="521" y="113"/>
                  </a:lnTo>
                  <a:lnTo>
                    <a:pt x="521" y="0"/>
                  </a:lnTo>
                  <a:lnTo>
                    <a:pt x="409" y="113"/>
                  </a:lnTo>
                  <a:lnTo>
                    <a:pt x="345" y="113"/>
                  </a:lnTo>
                  <a:lnTo>
                    <a:pt x="345" y="0"/>
                  </a:lnTo>
                  <a:lnTo>
                    <a:pt x="233" y="113"/>
                  </a:lnTo>
                  <a:lnTo>
                    <a:pt x="169" y="113"/>
                  </a:lnTo>
                  <a:lnTo>
                    <a:pt x="169" y="0"/>
                  </a:lnTo>
                  <a:lnTo>
                    <a:pt x="59" y="113"/>
                  </a:lnTo>
                  <a:lnTo>
                    <a:pt x="0" y="113"/>
                  </a:lnTo>
                  <a:lnTo>
                    <a:pt x="0" y="351"/>
                  </a:lnTo>
                  <a:lnTo>
                    <a:pt x="747" y="351"/>
                  </a:lnTo>
                  <a:lnTo>
                    <a:pt x="747" y="113"/>
                  </a:lnTo>
                  <a:lnTo>
                    <a:pt x="695" y="11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2" name="Freeform 6"/>
            <p:cNvSpPr>
              <a:spLocks/>
            </p:cNvSpPr>
            <p:nvPr/>
          </p:nvSpPr>
          <p:spPr bwMode="auto">
            <a:xfrm>
              <a:off x="4970" y="3221"/>
              <a:ext cx="747" cy="351"/>
            </a:xfrm>
            <a:custGeom>
              <a:avLst/>
              <a:gdLst>
                <a:gd name="T0" fmla="*/ 695 w 747"/>
                <a:gd name="T1" fmla="*/ 113 h 351"/>
                <a:gd name="T2" fmla="*/ 695 w 747"/>
                <a:gd name="T3" fmla="*/ 0 h 351"/>
                <a:gd name="T4" fmla="*/ 585 w 747"/>
                <a:gd name="T5" fmla="*/ 113 h 351"/>
                <a:gd name="T6" fmla="*/ 519 w 747"/>
                <a:gd name="T7" fmla="*/ 113 h 351"/>
                <a:gd name="T8" fmla="*/ 519 w 747"/>
                <a:gd name="T9" fmla="*/ 0 h 351"/>
                <a:gd name="T10" fmla="*/ 409 w 747"/>
                <a:gd name="T11" fmla="*/ 113 h 351"/>
                <a:gd name="T12" fmla="*/ 343 w 747"/>
                <a:gd name="T13" fmla="*/ 113 h 351"/>
                <a:gd name="T14" fmla="*/ 343 w 747"/>
                <a:gd name="T15" fmla="*/ 0 h 351"/>
                <a:gd name="T16" fmla="*/ 233 w 747"/>
                <a:gd name="T17" fmla="*/ 113 h 351"/>
                <a:gd name="T18" fmla="*/ 169 w 747"/>
                <a:gd name="T19" fmla="*/ 113 h 351"/>
                <a:gd name="T20" fmla="*/ 169 w 747"/>
                <a:gd name="T21" fmla="*/ 0 h 351"/>
                <a:gd name="T22" fmla="*/ 57 w 747"/>
                <a:gd name="T23" fmla="*/ 113 h 351"/>
                <a:gd name="T24" fmla="*/ 0 w 747"/>
                <a:gd name="T25" fmla="*/ 113 h 351"/>
                <a:gd name="T26" fmla="*/ 0 w 747"/>
                <a:gd name="T27" fmla="*/ 351 h 351"/>
                <a:gd name="T28" fmla="*/ 747 w 747"/>
                <a:gd name="T29" fmla="*/ 351 h 351"/>
                <a:gd name="T30" fmla="*/ 747 w 747"/>
                <a:gd name="T31" fmla="*/ 113 h 351"/>
                <a:gd name="T32" fmla="*/ 695 w 747"/>
                <a:gd name="T33" fmla="*/ 11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7" h="351">
                  <a:moveTo>
                    <a:pt x="695" y="113"/>
                  </a:moveTo>
                  <a:lnTo>
                    <a:pt x="695" y="0"/>
                  </a:lnTo>
                  <a:lnTo>
                    <a:pt x="585" y="113"/>
                  </a:lnTo>
                  <a:lnTo>
                    <a:pt x="519" y="113"/>
                  </a:lnTo>
                  <a:lnTo>
                    <a:pt x="519" y="0"/>
                  </a:lnTo>
                  <a:lnTo>
                    <a:pt x="409" y="113"/>
                  </a:lnTo>
                  <a:lnTo>
                    <a:pt x="343" y="113"/>
                  </a:lnTo>
                  <a:lnTo>
                    <a:pt x="343" y="0"/>
                  </a:lnTo>
                  <a:lnTo>
                    <a:pt x="233" y="113"/>
                  </a:lnTo>
                  <a:lnTo>
                    <a:pt x="169" y="113"/>
                  </a:lnTo>
                  <a:lnTo>
                    <a:pt x="169" y="0"/>
                  </a:lnTo>
                  <a:lnTo>
                    <a:pt x="57" y="113"/>
                  </a:lnTo>
                  <a:lnTo>
                    <a:pt x="0" y="113"/>
                  </a:lnTo>
                  <a:lnTo>
                    <a:pt x="0" y="351"/>
                  </a:lnTo>
                  <a:lnTo>
                    <a:pt x="747" y="351"/>
                  </a:lnTo>
                  <a:lnTo>
                    <a:pt x="747" y="113"/>
                  </a:lnTo>
                  <a:lnTo>
                    <a:pt x="695" y="113"/>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48" name="Rectangle 7"/>
            <p:cNvSpPr>
              <a:spLocks noChangeArrowheads="1"/>
            </p:cNvSpPr>
            <p:nvPr/>
          </p:nvSpPr>
          <p:spPr bwMode="auto">
            <a:xfrm>
              <a:off x="5502" y="3380"/>
              <a:ext cx="204"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49" name="Line 8"/>
            <p:cNvSpPr>
              <a:spLocks noChangeShapeType="1"/>
            </p:cNvSpPr>
            <p:nvPr/>
          </p:nvSpPr>
          <p:spPr bwMode="auto">
            <a:xfrm>
              <a:off x="5500"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1" name="Line 9"/>
            <p:cNvSpPr>
              <a:spLocks noChangeShapeType="1"/>
            </p:cNvSpPr>
            <p:nvPr/>
          </p:nvSpPr>
          <p:spPr bwMode="auto">
            <a:xfrm>
              <a:off x="5500"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2" name="Line 10"/>
            <p:cNvSpPr>
              <a:spLocks noChangeShapeType="1"/>
            </p:cNvSpPr>
            <p:nvPr/>
          </p:nvSpPr>
          <p:spPr bwMode="auto">
            <a:xfrm>
              <a:off x="5500"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3" name="Line 11"/>
            <p:cNvSpPr>
              <a:spLocks noChangeShapeType="1"/>
            </p:cNvSpPr>
            <p:nvPr/>
          </p:nvSpPr>
          <p:spPr bwMode="auto">
            <a:xfrm>
              <a:off x="553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4" name="Line 12"/>
            <p:cNvSpPr>
              <a:spLocks noChangeShapeType="1"/>
            </p:cNvSpPr>
            <p:nvPr/>
          </p:nvSpPr>
          <p:spPr bwMode="auto">
            <a:xfrm>
              <a:off x="555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5" name="Line 13"/>
            <p:cNvSpPr>
              <a:spLocks noChangeShapeType="1"/>
            </p:cNvSpPr>
            <p:nvPr/>
          </p:nvSpPr>
          <p:spPr bwMode="auto">
            <a:xfrm>
              <a:off x="551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6" name="Line 14"/>
            <p:cNvSpPr>
              <a:spLocks noChangeShapeType="1"/>
            </p:cNvSpPr>
            <p:nvPr/>
          </p:nvSpPr>
          <p:spPr bwMode="auto">
            <a:xfrm>
              <a:off x="558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7" name="Line 15"/>
            <p:cNvSpPr>
              <a:spLocks noChangeShapeType="1"/>
            </p:cNvSpPr>
            <p:nvPr/>
          </p:nvSpPr>
          <p:spPr bwMode="auto">
            <a:xfrm>
              <a:off x="560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8" name="Line 16"/>
            <p:cNvSpPr>
              <a:spLocks noChangeShapeType="1"/>
            </p:cNvSpPr>
            <p:nvPr/>
          </p:nvSpPr>
          <p:spPr bwMode="auto">
            <a:xfrm>
              <a:off x="556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59" name="Line 17"/>
            <p:cNvSpPr>
              <a:spLocks noChangeShapeType="1"/>
            </p:cNvSpPr>
            <p:nvPr/>
          </p:nvSpPr>
          <p:spPr bwMode="auto">
            <a:xfrm>
              <a:off x="563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0" name="Line 18"/>
            <p:cNvSpPr>
              <a:spLocks noChangeShapeType="1"/>
            </p:cNvSpPr>
            <p:nvPr/>
          </p:nvSpPr>
          <p:spPr bwMode="auto">
            <a:xfrm>
              <a:off x="565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1" name="Line 19"/>
            <p:cNvSpPr>
              <a:spLocks noChangeShapeType="1"/>
            </p:cNvSpPr>
            <p:nvPr/>
          </p:nvSpPr>
          <p:spPr bwMode="auto">
            <a:xfrm>
              <a:off x="562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2" name="Line 20"/>
            <p:cNvSpPr>
              <a:spLocks noChangeShapeType="1"/>
            </p:cNvSpPr>
            <p:nvPr/>
          </p:nvSpPr>
          <p:spPr bwMode="auto">
            <a:xfrm>
              <a:off x="569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3" name="Line 21"/>
            <p:cNvSpPr>
              <a:spLocks noChangeShapeType="1"/>
            </p:cNvSpPr>
            <p:nvPr/>
          </p:nvSpPr>
          <p:spPr bwMode="auto">
            <a:xfrm>
              <a:off x="567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4" name="Rectangle 22"/>
            <p:cNvSpPr>
              <a:spLocks noChangeArrowheads="1"/>
            </p:cNvSpPr>
            <p:nvPr/>
          </p:nvSpPr>
          <p:spPr bwMode="auto">
            <a:xfrm>
              <a:off x="5742" y="3380"/>
              <a:ext cx="206"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5" name="Line 23"/>
            <p:cNvSpPr>
              <a:spLocks noChangeShapeType="1"/>
            </p:cNvSpPr>
            <p:nvPr/>
          </p:nvSpPr>
          <p:spPr bwMode="auto">
            <a:xfrm>
              <a:off x="5742"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6" name="Line 24"/>
            <p:cNvSpPr>
              <a:spLocks noChangeShapeType="1"/>
            </p:cNvSpPr>
            <p:nvPr/>
          </p:nvSpPr>
          <p:spPr bwMode="auto">
            <a:xfrm>
              <a:off x="5742"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7" name="Line 25"/>
            <p:cNvSpPr>
              <a:spLocks noChangeShapeType="1"/>
            </p:cNvSpPr>
            <p:nvPr/>
          </p:nvSpPr>
          <p:spPr bwMode="auto">
            <a:xfrm>
              <a:off x="5742"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8" name="Line 26"/>
            <p:cNvSpPr>
              <a:spLocks noChangeShapeType="1"/>
            </p:cNvSpPr>
            <p:nvPr/>
          </p:nvSpPr>
          <p:spPr bwMode="auto">
            <a:xfrm>
              <a:off x="577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69" name="Line 27"/>
            <p:cNvSpPr>
              <a:spLocks noChangeShapeType="1"/>
            </p:cNvSpPr>
            <p:nvPr/>
          </p:nvSpPr>
          <p:spPr bwMode="auto">
            <a:xfrm>
              <a:off x="579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0" name="Line 28"/>
            <p:cNvSpPr>
              <a:spLocks noChangeShapeType="1"/>
            </p:cNvSpPr>
            <p:nvPr/>
          </p:nvSpPr>
          <p:spPr bwMode="auto">
            <a:xfrm>
              <a:off x="5758"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1" name="Line 29"/>
            <p:cNvSpPr>
              <a:spLocks noChangeShapeType="1"/>
            </p:cNvSpPr>
            <p:nvPr/>
          </p:nvSpPr>
          <p:spPr bwMode="auto">
            <a:xfrm>
              <a:off x="5827"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2" name="Line 30"/>
            <p:cNvSpPr>
              <a:spLocks noChangeShapeType="1"/>
            </p:cNvSpPr>
            <p:nvPr/>
          </p:nvSpPr>
          <p:spPr bwMode="auto">
            <a:xfrm>
              <a:off x="584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3" name="Line 31"/>
            <p:cNvSpPr>
              <a:spLocks noChangeShapeType="1"/>
            </p:cNvSpPr>
            <p:nvPr/>
          </p:nvSpPr>
          <p:spPr bwMode="auto">
            <a:xfrm>
              <a:off x="580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4" name="Line 32"/>
            <p:cNvSpPr>
              <a:spLocks noChangeShapeType="1"/>
            </p:cNvSpPr>
            <p:nvPr/>
          </p:nvSpPr>
          <p:spPr bwMode="auto">
            <a:xfrm>
              <a:off x="588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5" name="Line 33"/>
            <p:cNvSpPr>
              <a:spLocks noChangeShapeType="1"/>
            </p:cNvSpPr>
            <p:nvPr/>
          </p:nvSpPr>
          <p:spPr bwMode="auto">
            <a:xfrm>
              <a:off x="5898"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6" name="Line 34"/>
            <p:cNvSpPr>
              <a:spLocks noChangeShapeType="1"/>
            </p:cNvSpPr>
            <p:nvPr/>
          </p:nvSpPr>
          <p:spPr bwMode="auto">
            <a:xfrm>
              <a:off x="586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7" name="Line 35"/>
            <p:cNvSpPr>
              <a:spLocks noChangeShapeType="1"/>
            </p:cNvSpPr>
            <p:nvPr/>
          </p:nvSpPr>
          <p:spPr bwMode="auto">
            <a:xfrm>
              <a:off x="593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8" name="Line 36"/>
            <p:cNvSpPr>
              <a:spLocks noChangeShapeType="1"/>
            </p:cNvSpPr>
            <p:nvPr/>
          </p:nvSpPr>
          <p:spPr bwMode="auto">
            <a:xfrm>
              <a:off x="591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79" name="Rectangle 37"/>
            <p:cNvSpPr>
              <a:spLocks noChangeArrowheads="1"/>
            </p:cNvSpPr>
            <p:nvPr/>
          </p:nvSpPr>
          <p:spPr bwMode="auto">
            <a:xfrm>
              <a:off x="5983" y="3380"/>
              <a:ext cx="207"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5" name="Line 38"/>
            <p:cNvSpPr>
              <a:spLocks noChangeShapeType="1"/>
            </p:cNvSpPr>
            <p:nvPr/>
          </p:nvSpPr>
          <p:spPr bwMode="auto">
            <a:xfrm>
              <a:off x="5983" y="3414"/>
              <a:ext cx="216"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6" name="Line 39"/>
            <p:cNvSpPr>
              <a:spLocks noChangeShapeType="1"/>
            </p:cNvSpPr>
            <p:nvPr/>
          </p:nvSpPr>
          <p:spPr bwMode="auto">
            <a:xfrm>
              <a:off x="5983" y="3396"/>
              <a:ext cx="216"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7" name="Line 40"/>
            <p:cNvSpPr>
              <a:spLocks noChangeShapeType="1"/>
            </p:cNvSpPr>
            <p:nvPr/>
          </p:nvSpPr>
          <p:spPr bwMode="auto">
            <a:xfrm>
              <a:off x="5983" y="3432"/>
              <a:ext cx="216"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8" name="Line 41"/>
            <p:cNvSpPr>
              <a:spLocks noChangeShapeType="1"/>
            </p:cNvSpPr>
            <p:nvPr/>
          </p:nvSpPr>
          <p:spPr bwMode="auto">
            <a:xfrm>
              <a:off x="601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9" name="Line 42"/>
            <p:cNvSpPr>
              <a:spLocks noChangeShapeType="1"/>
            </p:cNvSpPr>
            <p:nvPr/>
          </p:nvSpPr>
          <p:spPr bwMode="auto">
            <a:xfrm>
              <a:off x="603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0" name="Line 43"/>
            <p:cNvSpPr>
              <a:spLocks noChangeShapeType="1"/>
            </p:cNvSpPr>
            <p:nvPr/>
          </p:nvSpPr>
          <p:spPr bwMode="auto">
            <a:xfrm>
              <a:off x="599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1" name="Line 44"/>
            <p:cNvSpPr>
              <a:spLocks noChangeShapeType="1"/>
            </p:cNvSpPr>
            <p:nvPr/>
          </p:nvSpPr>
          <p:spPr bwMode="auto">
            <a:xfrm>
              <a:off x="606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2" name="Line 45"/>
            <p:cNvSpPr>
              <a:spLocks noChangeShapeType="1"/>
            </p:cNvSpPr>
            <p:nvPr/>
          </p:nvSpPr>
          <p:spPr bwMode="auto">
            <a:xfrm>
              <a:off x="6087"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 name="Line 46"/>
            <p:cNvSpPr>
              <a:spLocks noChangeShapeType="1"/>
            </p:cNvSpPr>
            <p:nvPr/>
          </p:nvSpPr>
          <p:spPr bwMode="auto">
            <a:xfrm>
              <a:off x="605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 name="Line 47"/>
            <p:cNvSpPr>
              <a:spLocks noChangeShapeType="1"/>
            </p:cNvSpPr>
            <p:nvPr/>
          </p:nvSpPr>
          <p:spPr bwMode="auto">
            <a:xfrm>
              <a:off x="612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5" name="Line 48"/>
            <p:cNvSpPr>
              <a:spLocks noChangeShapeType="1"/>
            </p:cNvSpPr>
            <p:nvPr/>
          </p:nvSpPr>
          <p:spPr bwMode="auto">
            <a:xfrm>
              <a:off x="614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6" name="Line 49"/>
            <p:cNvSpPr>
              <a:spLocks noChangeShapeType="1"/>
            </p:cNvSpPr>
            <p:nvPr/>
          </p:nvSpPr>
          <p:spPr bwMode="auto">
            <a:xfrm>
              <a:off x="610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 name="Line 50"/>
            <p:cNvSpPr>
              <a:spLocks noChangeShapeType="1"/>
            </p:cNvSpPr>
            <p:nvPr/>
          </p:nvSpPr>
          <p:spPr bwMode="auto">
            <a:xfrm>
              <a:off x="617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8" name="Line 51"/>
            <p:cNvSpPr>
              <a:spLocks noChangeShapeType="1"/>
            </p:cNvSpPr>
            <p:nvPr/>
          </p:nvSpPr>
          <p:spPr bwMode="auto">
            <a:xfrm>
              <a:off x="615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 name="Rectangle 52"/>
            <p:cNvSpPr>
              <a:spLocks noChangeArrowheads="1"/>
            </p:cNvSpPr>
            <p:nvPr/>
          </p:nvSpPr>
          <p:spPr bwMode="auto">
            <a:xfrm>
              <a:off x="5020" y="3380"/>
              <a:ext cx="206"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 name="Line 53"/>
            <p:cNvSpPr>
              <a:spLocks noChangeShapeType="1"/>
            </p:cNvSpPr>
            <p:nvPr/>
          </p:nvSpPr>
          <p:spPr bwMode="auto">
            <a:xfrm>
              <a:off x="5020"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 name="Line 54"/>
            <p:cNvSpPr>
              <a:spLocks noChangeShapeType="1"/>
            </p:cNvSpPr>
            <p:nvPr/>
          </p:nvSpPr>
          <p:spPr bwMode="auto">
            <a:xfrm>
              <a:off x="5020"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 name="Line 55"/>
            <p:cNvSpPr>
              <a:spLocks noChangeShapeType="1"/>
            </p:cNvSpPr>
            <p:nvPr/>
          </p:nvSpPr>
          <p:spPr bwMode="auto">
            <a:xfrm>
              <a:off x="5020"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 name="Line 56"/>
            <p:cNvSpPr>
              <a:spLocks noChangeShapeType="1"/>
            </p:cNvSpPr>
            <p:nvPr/>
          </p:nvSpPr>
          <p:spPr bwMode="auto">
            <a:xfrm>
              <a:off x="505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0" name="Line 57"/>
            <p:cNvSpPr>
              <a:spLocks noChangeShapeType="1"/>
            </p:cNvSpPr>
            <p:nvPr/>
          </p:nvSpPr>
          <p:spPr bwMode="auto">
            <a:xfrm>
              <a:off x="507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1" name="Line 58"/>
            <p:cNvSpPr>
              <a:spLocks noChangeShapeType="1"/>
            </p:cNvSpPr>
            <p:nvPr/>
          </p:nvSpPr>
          <p:spPr bwMode="auto">
            <a:xfrm>
              <a:off x="503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2" name="Line 59"/>
            <p:cNvSpPr>
              <a:spLocks noChangeShapeType="1"/>
            </p:cNvSpPr>
            <p:nvPr/>
          </p:nvSpPr>
          <p:spPr bwMode="auto">
            <a:xfrm>
              <a:off x="510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3" name="Line 60"/>
            <p:cNvSpPr>
              <a:spLocks noChangeShapeType="1"/>
            </p:cNvSpPr>
            <p:nvPr/>
          </p:nvSpPr>
          <p:spPr bwMode="auto">
            <a:xfrm>
              <a:off x="512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4" name="Line 61"/>
            <p:cNvSpPr>
              <a:spLocks noChangeShapeType="1"/>
            </p:cNvSpPr>
            <p:nvPr/>
          </p:nvSpPr>
          <p:spPr bwMode="auto">
            <a:xfrm>
              <a:off x="5088"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5" name="Line 62"/>
            <p:cNvSpPr>
              <a:spLocks noChangeShapeType="1"/>
            </p:cNvSpPr>
            <p:nvPr/>
          </p:nvSpPr>
          <p:spPr bwMode="auto">
            <a:xfrm>
              <a:off x="515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6" name="Line 63"/>
            <p:cNvSpPr>
              <a:spLocks noChangeShapeType="1"/>
            </p:cNvSpPr>
            <p:nvPr/>
          </p:nvSpPr>
          <p:spPr bwMode="auto">
            <a:xfrm>
              <a:off x="517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7" name="Line 64"/>
            <p:cNvSpPr>
              <a:spLocks noChangeShapeType="1"/>
            </p:cNvSpPr>
            <p:nvPr/>
          </p:nvSpPr>
          <p:spPr bwMode="auto">
            <a:xfrm>
              <a:off x="5141"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8" name="Line 65"/>
            <p:cNvSpPr>
              <a:spLocks noChangeShapeType="1"/>
            </p:cNvSpPr>
            <p:nvPr/>
          </p:nvSpPr>
          <p:spPr bwMode="auto">
            <a:xfrm>
              <a:off x="521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89" name="Line 66"/>
            <p:cNvSpPr>
              <a:spLocks noChangeShapeType="1"/>
            </p:cNvSpPr>
            <p:nvPr/>
          </p:nvSpPr>
          <p:spPr bwMode="auto">
            <a:xfrm>
              <a:off x="519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0" name="Rectangle 67"/>
            <p:cNvSpPr>
              <a:spLocks noChangeArrowheads="1"/>
            </p:cNvSpPr>
            <p:nvPr/>
          </p:nvSpPr>
          <p:spPr bwMode="auto">
            <a:xfrm>
              <a:off x="5262" y="3380"/>
              <a:ext cx="204" cy="6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1" name="Line 68"/>
            <p:cNvSpPr>
              <a:spLocks noChangeShapeType="1"/>
            </p:cNvSpPr>
            <p:nvPr/>
          </p:nvSpPr>
          <p:spPr bwMode="auto">
            <a:xfrm>
              <a:off x="5262" y="3414"/>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2" name="Line 69"/>
            <p:cNvSpPr>
              <a:spLocks noChangeShapeType="1"/>
            </p:cNvSpPr>
            <p:nvPr/>
          </p:nvSpPr>
          <p:spPr bwMode="auto">
            <a:xfrm>
              <a:off x="5262" y="3396"/>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3" name="Line 70"/>
            <p:cNvSpPr>
              <a:spLocks noChangeShapeType="1"/>
            </p:cNvSpPr>
            <p:nvPr/>
          </p:nvSpPr>
          <p:spPr bwMode="auto">
            <a:xfrm>
              <a:off x="5262" y="3432"/>
              <a:ext cx="215" cy="0"/>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4" name="Line 71"/>
            <p:cNvSpPr>
              <a:spLocks noChangeShapeType="1"/>
            </p:cNvSpPr>
            <p:nvPr/>
          </p:nvSpPr>
          <p:spPr bwMode="auto">
            <a:xfrm>
              <a:off x="529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5" name="Line 72"/>
            <p:cNvSpPr>
              <a:spLocks noChangeShapeType="1"/>
            </p:cNvSpPr>
            <p:nvPr/>
          </p:nvSpPr>
          <p:spPr bwMode="auto">
            <a:xfrm>
              <a:off x="531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6" name="Line 73"/>
            <p:cNvSpPr>
              <a:spLocks noChangeShapeType="1"/>
            </p:cNvSpPr>
            <p:nvPr/>
          </p:nvSpPr>
          <p:spPr bwMode="auto">
            <a:xfrm>
              <a:off x="527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7" name="Line 74"/>
            <p:cNvSpPr>
              <a:spLocks noChangeShapeType="1"/>
            </p:cNvSpPr>
            <p:nvPr/>
          </p:nvSpPr>
          <p:spPr bwMode="auto">
            <a:xfrm>
              <a:off x="5347"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8" name="Line 75"/>
            <p:cNvSpPr>
              <a:spLocks noChangeShapeType="1"/>
            </p:cNvSpPr>
            <p:nvPr/>
          </p:nvSpPr>
          <p:spPr bwMode="auto">
            <a:xfrm>
              <a:off x="5365"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099" name="Line 76"/>
            <p:cNvSpPr>
              <a:spLocks noChangeShapeType="1"/>
            </p:cNvSpPr>
            <p:nvPr/>
          </p:nvSpPr>
          <p:spPr bwMode="auto">
            <a:xfrm>
              <a:off x="5329"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0" name="Line 77"/>
            <p:cNvSpPr>
              <a:spLocks noChangeShapeType="1"/>
            </p:cNvSpPr>
            <p:nvPr/>
          </p:nvSpPr>
          <p:spPr bwMode="auto">
            <a:xfrm>
              <a:off x="5400"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1" name="Line 78"/>
            <p:cNvSpPr>
              <a:spLocks noChangeShapeType="1"/>
            </p:cNvSpPr>
            <p:nvPr/>
          </p:nvSpPr>
          <p:spPr bwMode="auto">
            <a:xfrm>
              <a:off x="5416"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2" name="Line 79"/>
            <p:cNvSpPr>
              <a:spLocks noChangeShapeType="1"/>
            </p:cNvSpPr>
            <p:nvPr/>
          </p:nvSpPr>
          <p:spPr bwMode="auto">
            <a:xfrm>
              <a:off x="5383"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3" name="Line 80"/>
            <p:cNvSpPr>
              <a:spLocks noChangeShapeType="1"/>
            </p:cNvSpPr>
            <p:nvPr/>
          </p:nvSpPr>
          <p:spPr bwMode="auto">
            <a:xfrm>
              <a:off x="5452"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4" name="Line 81"/>
            <p:cNvSpPr>
              <a:spLocks noChangeShapeType="1"/>
            </p:cNvSpPr>
            <p:nvPr/>
          </p:nvSpPr>
          <p:spPr bwMode="auto">
            <a:xfrm>
              <a:off x="5434" y="3371"/>
              <a:ext cx="0" cy="86"/>
            </a:xfrm>
            <a:prstGeom prst="line">
              <a:avLst/>
            </a:prstGeom>
            <a:noFill/>
            <a:ln w="6350" cap="flat">
              <a:solidFill>
                <a:srgbClr val="00188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5" name="Rectangle 82"/>
            <p:cNvSpPr>
              <a:spLocks noChangeArrowheads="1"/>
            </p:cNvSpPr>
            <p:nvPr/>
          </p:nvSpPr>
          <p:spPr bwMode="auto">
            <a:xfrm>
              <a:off x="5946" y="3471"/>
              <a:ext cx="439" cy="11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6" name="Rectangle 83"/>
            <p:cNvSpPr>
              <a:spLocks noChangeArrowheads="1"/>
            </p:cNvSpPr>
            <p:nvPr/>
          </p:nvSpPr>
          <p:spPr bwMode="auto">
            <a:xfrm>
              <a:off x="6286" y="3430"/>
              <a:ext cx="53" cy="6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8" name="Freeform 85"/>
            <p:cNvSpPr>
              <a:spLocks/>
            </p:cNvSpPr>
            <p:nvPr/>
          </p:nvSpPr>
          <p:spPr bwMode="auto">
            <a:xfrm>
              <a:off x="6159" y="3563"/>
              <a:ext cx="47" cy="66"/>
            </a:xfrm>
            <a:custGeom>
              <a:avLst/>
              <a:gdLst>
                <a:gd name="T0" fmla="*/ 47 w 47"/>
                <a:gd name="T1" fmla="*/ 66 h 66"/>
                <a:gd name="T2" fmla="*/ 0 w 47"/>
                <a:gd name="T3" fmla="*/ 66 h 66"/>
                <a:gd name="T4" fmla="*/ 24 w 47"/>
                <a:gd name="T5" fmla="*/ 0 h 66"/>
                <a:gd name="T6" fmla="*/ 47 w 47"/>
                <a:gd name="T7" fmla="*/ 66 h 66"/>
              </a:gdLst>
              <a:ahLst/>
              <a:cxnLst>
                <a:cxn ang="0">
                  <a:pos x="T0" y="T1"/>
                </a:cxn>
                <a:cxn ang="0">
                  <a:pos x="T2" y="T3"/>
                </a:cxn>
                <a:cxn ang="0">
                  <a:pos x="T4" y="T5"/>
                </a:cxn>
                <a:cxn ang="0">
                  <a:pos x="T6" y="T7"/>
                </a:cxn>
              </a:cxnLst>
              <a:rect l="0" t="0" r="r" b="b"/>
              <a:pathLst>
                <a:path w="47" h="66">
                  <a:moveTo>
                    <a:pt x="47" y="66"/>
                  </a:moveTo>
                  <a:lnTo>
                    <a:pt x="0" y="66"/>
                  </a:lnTo>
                  <a:lnTo>
                    <a:pt x="24" y="0"/>
                  </a:lnTo>
                  <a:lnTo>
                    <a:pt x="47" y="66"/>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9" name="Freeform 86"/>
            <p:cNvSpPr>
              <a:spLocks/>
            </p:cNvSpPr>
            <p:nvPr/>
          </p:nvSpPr>
          <p:spPr bwMode="auto">
            <a:xfrm>
              <a:off x="5683" y="3529"/>
              <a:ext cx="85" cy="118"/>
            </a:xfrm>
            <a:custGeom>
              <a:avLst/>
              <a:gdLst>
                <a:gd name="T0" fmla="*/ 85 w 85"/>
                <a:gd name="T1" fmla="*/ 118 h 118"/>
                <a:gd name="T2" fmla="*/ 0 w 85"/>
                <a:gd name="T3" fmla="*/ 118 h 118"/>
                <a:gd name="T4" fmla="*/ 43 w 85"/>
                <a:gd name="T5" fmla="*/ 0 h 118"/>
                <a:gd name="T6" fmla="*/ 85 w 85"/>
                <a:gd name="T7" fmla="*/ 118 h 118"/>
              </a:gdLst>
              <a:ahLst/>
              <a:cxnLst>
                <a:cxn ang="0">
                  <a:pos x="T0" y="T1"/>
                </a:cxn>
                <a:cxn ang="0">
                  <a:pos x="T2" y="T3"/>
                </a:cxn>
                <a:cxn ang="0">
                  <a:pos x="T4" y="T5"/>
                </a:cxn>
                <a:cxn ang="0">
                  <a:pos x="T6" y="T7"/>
                </a:cxn>
              </a:cxnLst>
              <a:rect l="0" t="0" r="r" b="b"/>
              <a:pathLst>
                <a:path w="85" h="118">
                  <a:moveTo>
                    <a:pt x="85" y="118"/>
                  </a:moveTo>
                  <a:lnTo>
                    <a:pt x="0" y="118"/>
                  </a:lnTo>
                  <a:lnTo>
                    <a:pt x="43" y="0"/>
                  </a:lnTo>
                  <a:lnTo>
                    <a:pt x="85" y="118"/>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0" name="Rectangle 87"/>
            <p:cNvSpPr>
              <a:spLocks noChangeArrowheads="1"/>
            </p:cNvSpPr>
            <p:nvPr/>
          </p:nvSpPr>
          <p:spPr bwMode="auto">
            <a:xfrm>
              <a:off x="5020" y="3514"/>
              <a:ext cx="32" cy="5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1" name="Rectangle 88"/>
            <p:cNvSpPr>
              <a:spLocks noChangeArrowheads="1"/>
            </p:cNvSpPr>
            <p:nvPr/>
          </p:nvSpPr>
          <p:spPr bwMode="auto">
            <a:xfrm>
              <a:off x="6312" y="3530"/>
              <a:ext cx="32" cy="5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2" name="Rectangle 89"/>
            <p:cNvSpPr>
              <a:spLocks noChangeArrowheads="1"/>
            </p:cNvSpPr>
            <p:nvPr/>
          </p:nvSpPr>
          <p:spPr bwMode="auto">
            <a:xfrm>
              <a:off x="5971" y="3529"/>
              <a:ext cx="98"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3" name="Rectangle 90"/>
            <p:cNvSpPr>
              <a:spLocks noChangeArrowheads="1"/>
            </p:cNvSpPr>
            <p:nvPr/>
          </p:nvSpPr>
          <p:spPr bwMode="auto">
            <a:xfrm>
              <a:off x="6079" y="3529"/>
              <a:ext cx="100"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4" name="Rectangle 91"/>
            <p:cNvSpPr>
              <a:spLocks noChangeArrowheads="1"/>
            </p:cNvSpPr>
            <p:nvPr/>
          </p:nvSpPr>
          <p:spPr bwMode="auto">
            <a:xfrm>
              <a:off x="6190" y="3529"/>
              <a:ext cx="97"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5" name="Rectangle 92"/>
            <p:cNvSpPr>
              <a:spLocks noChangeArrowheads="1"/>
            </p:cNvSpPr>
            <p:nvPr/>
          </p:nvSpPr>
          <p:spPr bwMode="auto">
            <a:xfrm>
              <a:off x="6190" y="3529"/>
              <a:ext cx="97" cy="3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6" name="Rectangle 93"/>
            <p:cNvSpPr>
              <a:spLocks noChangeArrowheads="1"/>
            </p:cNvSpPr>
            <p:nvPr/>
          </p:nvSpPr>
          <p:spPr bwMode="auto">
            <a:xfrm>
              <a:off x="4819"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7" name="Oval 94"/>
            <p:cNvSpPr>
              <a:spLocks noChangeArrowheads="1"/>
            </p:cNvSpPr>
            <p:nvPr/>
          </p:nvSpPr>
          <p:spPr bwMode="auto">
            <a:xfrm>
              <a:off x="4789"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0" name="Rectangle 97"/>
            <p:cNvSpPr>
              <a:spLocks noChangeArrowheads="1"/>
            </p:cNvSpPr>
            <p:nvPr/>
          </p:nvSpPr>
          <p:spPr bwMode="auto">
            <a:xfrm>
              <a:off x="4951" y="3529"/>
              <a:ext cx="10"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1" name="Oval 98"/>
            <p:cNvSpPr>
              <a:spLocks noChangeArrowheads="1"/>
            </p:cNvSpPr>
            <p:nvPr/>
          </p:nvSpPr>
          <p:spPr bwMode="auto">
            <a:xfrm>
              <a:off x="4920"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2" name="Rectangle 99"/>
            <p:cNvSpPr>
              <a:spLocks noChangeArrowheads="1"/>
            </p:cNvSpPr>
            <p:nvPr/>
          </p:nvSpPr>
          <p:spPr bwMode="auto">
            <a:xfrm>
              <a:off x="5240"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3" name="Oval 100"/>
            <p:cNvSpPr>
              <a:spLocks noChangeArrowheads="1"/>
            </p:cNvSpPr>
            <p:nvPr/>
          </p:nvSpPr>
          <p:spPr bwMode="auto">
            <a:xfrm>
              <a:off x="5208"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4" name="Rectangle 101"/>
            <p:cNvSpPr>
              <a:spLocks noChangeArrowheads="1"/>
            </p:cNvSpPr>
            <p:nvPr/>
          </p:nvSpPr>
          <p:spPr bwMode="auto">
            <a:xfrm>
              <a:off x="5109"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5" name="Oval 102"/>
            <p:cNvSpPr>
              <a:spLocks noChangeArrowheads="1"/>
            </p:cNvSpPr>
            <p:nvPr/>
          </p:nvSpPr>
          <p:spPr bwMode="auto">
            <a:xfrm>
              <a:off x="5077"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6" name="Rectangle 103"/>
            <p:cNvSpPr>
              <a:spLocks noChangeArrowheads="1"/>
            </p:cNvSpPr>
            <p:nvPr/>
          </p:nvSpPr>
          <p:spPr bwMode="auto">
            <a:xfrm>
              <a:off x="5372" y="3529"/>
              <a:ext cx="11" cy="66"/>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7" name="Oval 104"/>
            <p:cNvSpPr>
              <a:spLocks noChangeArrowheads="1"/>
            </p:cNvSpPr>
            <p:nvPr/>
          </p:nvSpPr>
          <p:spPr bwMode="auto">
            <a:xfrm>
              <a:off x="5340" y="3486"/>
              <a:ext cx="73" cy="7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8" name="Freeform 105"/>
            <p:cNvSpPr>
              <a:spLocks/>
            </p:cNvSpPr>
            <p:nvPr/>
          </p:nvSpPr>
          <p:spPr bwMode="auto">
            <a:xfrm>
              <a:off x="5816" y="3602"/>
              <a:ext cx="82" cy="20"/>
            </a:xfrm>
            <a:custGeom>
              <a:avLst/>
              <a:gdLst>
                <a:gd name="T0" fmla="*/ 40 w 46"/>
                <a:gd name="T1" fmla="*/ 0 h 11"/>
                <a:gd name="T2" fmla="*/ 6 w 46"/>
                <a:gd name="T3" fmla="*/ 0 h 11"/>
                <a:gd name="T4" fmla="*/ 0 w 46"/>
                <a:gd name="T5" fmla="*/ 6 h 11"/>
                <a:gd name="T6" fmla="*/ 0 w 46"/>
                <a:gd name="T7" fmla="*/ 11 h 11"/>
                <a:gd name="T8" fmla="*/ 46 w 46"/>
                <a:gd name="T9" fmla="*/ 11 h 11"/>
                <a:gd name="T10" fmla="*/ 46 w 46"/>
                <a:gd name="T11" fmla="*/ 6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3"/>
                    <a:pt x="0" y="6"/>
                  </a:cubicBezTo>
                  <a:cubicBezTo>
                    <a:pt x="0" y="11"/>
                    <a:pt x="0" y="11"/>
                    <a:pt x="0" y="11"/>
                  </a:cubicBezTo>
                  <a:cubicBezTo>
                    <a:pt x="46" y="11"/>
                    <a:pt x="46" y="11"/>
                    <a:pt x="46" y="11"/>
                  </a:cubicBezTo>
                  <a:cubicBezTo>
                    <a:pt x="46" y="6"/>
                    <a:pt x="46" y="6"/>
                    <a:pt x="46" y="6"/>
                  </a:cubicBezTo>
                  <a:cubicBezTo>
                    <a:pt x="46" y="3"/>
                    <a:pt x="43" y="0"/>
                    <a:pt x="40"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29" name="Freeform 106"/>
            <p:cNvSpPr>
              <a:spLocks/>
            </p:cNvSpPr>
            <p:nvPr/>
          </p:nvSpPr>
          <p:spPr bwMode="auto">
            <a:xfrm>
              <a:off x="5843" y="3588"/>
              <a:ext cx="36" cy="17"/>
            </a:xfrm>
            <a:custGeom>
              <a:avLst/>
              <a:gdLst>
                <a:gd name="T0" fmla="*/ 14 w 20"/>
                <a:gd name="T1" fmla="*/ 0 h 10"/>
                <a:gd name="T2" fmla="*/ 6 w 20"/>
                <a:gd name="T3" fmla="*/ 0 h 10"/>
                <a:gd name="T4" fmla="*/ 0 w 20"/>
                <a:gd name="T5" fmla="*/ 6 h 10"/>
                <a:gd name="T6" fmla="*/ 0 w 20"/>
                <a:gd name="T7" fmla="*/ 10 h 10"/>
                <a:gd name="T8" fmla="*/ 20 w 20"/>
                <a:gd name="T9" fmla="*/ 10 h 10"/>
                <a:gd name="T10" fmla="*/ 20 w 20"/>
                <a:gd name="T11" fmla="*/ 6 h 10"/>
                <a:gd name="T12" fmla="*/ 14 w 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14" y="0"/>
                  </a:moveTo>
                  <a:cubicBezTo>
                    <a:pt x="6" y="0"/>
                    <a:pt x="6" y="0"/>
                    <a:pt x="6" y="0"/>
                  </a:cubicBezTo>
                  <a:cubicBezTo>
                    <a:pt x="3" y="0"/>
                    <a:pt x="0" y="2"/>
                    <a:pt x="0" y="6"/>
                  </a:cubicBezTo>
                  <a:cubicBezTo>
                    <a:pt x="0" y="10"/>
                    <a:pt x="0" y="10"/>
                    <a:pt x="0" y="10"/>
                  </a:cubicBezTo>
                  <a:cubicBezTo>
                    <a:pt x="20" y="10"/>
                    <a:pt x="20" y="10"/>
                    <a:pt x="20" y="10"/>
                  </a:cubicBezTo>
                  <a:cubicBezTo>
                    <a:pt x="20" y="6"/>
                    <a:pt x="20" y="6"/>
                    <a:pt x="20" y="6"/>
                  </a:cubicBezTo>
                  <a:cubicBezTo>
                    <a:pt x="20" y="2"/>
                    <a:pt x="17" y="0"/>
                    <a:pt x="14"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0" name="Oval 107"/>
            <p:cNvSpPr>
              <a:spLocks noChangeArrowheads="1"/>
            </p:cNvSpPr>
            <p:nvPr/>
          </p:nvSpPr>
          <p:spPr bwMode="auto">
            <a:xfrm>
              <a:off x="5827" y="3613"/>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1" name="Oval 108"/>
            <p:cNvSpPr>
              <a:spLocks noChangeArrowheads="1"/>
            </p:cNvSpPr>
            <p:nvPr/>
          </p:nvSpPr>
          <p:spPr bwMode="auto">
            <a:xfrm>
              <a:off x="5875" y="3613"/>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2" name="Freeform 109"/>
            <p:cNvSpPr>
              <a:spLocks/>
            </p:cNvSpPr>
            <p:nvPr/>
          </p:nvSpPr>
          <p:spPr bwMode="auto">
            <a:xfrm>
              <a:off x="5578" y="3623"/>
              <a:ext cx="75" cy="43"/>
            </a:xfrm>
            <a:custGeom>
              <a:avLst/>
              <a:gdLst>
                <a:gd name="T0" fmla="*/ 20 w 42"/>
                <a:gd name="T1" fmla="*/ 19 h 24"/>
                <a:gd name="T2" fmla="*/ 20 w 42"/>
                <a:gd name="T3" fmla="*/ 0 h 24"/>
                <a:gd name="T4" fmla="*/ 29 w 42"/>
                <a:gd name="T5" fmla="*/ 0 h 24"/>
                <a:gd name="T6" fmla="*/ 35 w 42"/>
                <a:gd name="T7" fmla="*/ 6 h 24"/>
                <a:gd name="T8" fmla="*/ 35 w 42"/>
                <a:gd name="T9" fmla="*/ 14 h 24"/>
                <a:gd name="T10" fmla="*/ 36 w 42"/>
                <a:gd name="T11" fmla="*/ 14 h 24"/>
                <a:gd name="T12" fmla="*/ 42 w 42"/>
                <a:gd name="T13" fmla="*/ 20 h 24"/>
                <a:gd name="T14" fmla="*/ 42 w 42"/>
                <a:gd name="T15" fmla="*/ 24 h 24"/>
                <a:gd name="T16" fmla="*/ 0 w 42"/>
                <a:gd name="T17" fmla="*/ 24 h 24"/>
                <a:gd name="T18" fmla="*/ 0 w 42"/>
                <a:gd name="T19" fmla="*/ 19 h 24"/>
                <a:gd name="T20" fmla="*/ 20 w 42"/>
                <a:gd name="T2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4">
                  <a:moveTo>
                    <a:pt x="20" y="19"/>
                  </a:moveTo>
                  <a:cubicBezTo>
                    <a:pt x="20" y="0"/>
                    <a:pt x="20" y="0"/>
                    <a:pt x="20" y="0"/>
                  </a:cubicBezTo>
                  <a:cubicBezTo>
                    <a:pt x="29" y="0"/>
                    <a:pt x="29" y="0"/>
                    <a:pt x="29" y="0"/>
                  </a:cubicBezTo>
                  <a:cubicBezTo>
                    <a:pt x="33" y="0"/>
                    <a:pt x="35" y="3"/>
                    <a:pt x="35" y="6"/>
                  </a:cubicBezTo>
                  <a:cubicBezTo>
                    <a:pt x="35" y="14"/>
                    <a:pt x="35" y="14"/>
                    <a:pt x="35" y="14"/>
                  </a:cubicBezTo>
                  <a:cubicBezTo>
                    <a:pt x="36" y="14"/>
                    <a:pt x="36" y="14"/>
                    <a:pt x="36" y="14"/>
                  </a:cubicBezTo>
                  <a:cubicBezTo>
                    <a:pt x="40" y="14"/>
                    <a:pt x="42" y="16"/>
                    <a:pt x="42" y="20"/>
                  </a:cubicBezTo>
                  <a:cubicBezTo>
                    <a:pt x="42" y="24"/>
                    <a:pt x="42" y="24"/>
                    <a:pt x="42" y="24"/>
                  </a:cubicBezTo>
                  <a:cubicBezTo>
                    <a:pt x="0" y="24"/>
                    <a:pt x="0" y="24"/>
                    <a:pt x="0" y="24"/>
                  </a:cubicBezTo>
                  <a:cubicBezTo>
                    <a:pt x="0" y="19"/>
                    <a:pt x="0" y="19"/>
                    <a:pt x="0" y="19"/>
                  </a:cubicBezTo>
                  <a:lnTo>
                    <a:pt x="20" y="1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3" name="Oval 110"/>
            <p:cNvSpPr>
              <a:spLocks noChangeArrowheads="1"/>
            </p:cNvSpPr>
            <p:nvPr/>
          </p:nvSpPr>
          <p:spPr bwMode="auto">
            <a:xfrm>
              <a:off x="5628"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4" name="Oval 111"/>
            <p:cNvSpPr>
              <a:spLocks noChangeArrowheads="1"/>
            </p:cNvSpPr>
            <p:nvPr/>
          </p:nvSpPr>
          <p:spPr bwMode="auto">
            <a:xfrm>
              <a:off x="5585"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5" name="Rectangle 112"/>
            <p:cNvSpPr>
              <a:spLocks noChangeArrowheads="1"/>
            </p:cNvSpPr>
            <p:nvPr/>
          </p:nvSpPr>
          <p:spPr bwMode="auto">
            <a:xfrm>
              <a:off x="5434" y="3616"/>
              <a:ext cx="180"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6" name="Oval 113"/>
            <p:cNvSpPr>
              <a:spLocks noChangeArrowheads="1"/>
            </p:cNvSpPr>
            <p:nvPr/>
          </p:nvSpPr>
          <p:spPr bwMode="auto">
            <a:xfrm>
              <a:off x="5434"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7" name="Oval 114"/>
            <p:cNvSpPr>
              <a:spLocks noChangeArrowheads="1"/>
            </p:cNvSpPr>
            <p:nvPr/>
          </p:nvSpPr>
          <p:spPr bwMode="auto">
            <a:xfrm>
              <a:off x="5454" y="3659"/>
              <a:ext cx="16" cy="16"/>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grpSp>
        <p:nvGrpSpPr>
          <p:cNvPr id="2439" name="Group 2438"/>
          <p:cNvGrpSpPr/>
          <p:nvPr/>
        </p:nvGrpSpPr>
        <p:grpSpPr>
          <a:xfrm>
            <a:off x="5341199" y="5310559"/>
            <a:ext cx="1498113" cy="1064373"/>
            <a:chOff x="5448300" y="5416550"/>
            <a:chExt cx="1528153" cy="1085716"/>
          </a:xfrm>
        </p:grpSpPr>
        <p:grpSp>
          <p:nvGrpSpPr>
            <p:cNvPr id="2327" name="Group 230"/>
            <p:cNvGrpSpPr>
              <a:grpSpLocks noChangeAspect="1"/>
            </p:cNvGrpSpPr>
            <p:nvPr/>
          </p:nvGrpSpPr>
          <p:grpSpPr bwMode="auto">
            <a:xfrm>
              <a:off x="5448300" y="5416550"/>
              <a:ext cx="914400" cy="496888"/>
              <a:chOff x="3432" y="3412"/>
              <a:chExt cx="576" cy="313"/>
            </a:xfrm>
          </p:grpSpPr>
          <p:sp>
            <p:nvSpPr>
              <p:cNvPr id="2328" name="AutoShape 229"/>
              <p:cNvSpPr>
                <a:spLocks noChangeAspect="1" noChangeArrowheads="1" noTextEdit="1"/>
              </p:cNvSpPr>
              <p:nvPr/>
            </p:nvSpPr>
            <p:spPr bwMode="auto">
              <a:xfrm>
                <a:off x="3432" y="3412"/>
                <a:ext cx="5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9" name="Rectangle 231"/>
              <p:cNvSpPr>
                <a:spLocks noChangeArrowheads="1"/>
              </p:cNvSpPr>
              <p:nvPr/>
            </p:nvSpPr>
            <p:spPr bwMode="auto">
              <a:xfrm>
                <a:off x="3786" y="3518"/>
                <a:ext cx="63" cy="6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0" name="Freeform 232"/>
              <p:cNvSpPr>
                <a:spLocks/>
              </p:cNvSpPr>
              <p:nvPr/>
            </p:nvSpPr>
            <p:spPr bwMode="auto">
              <a:xfrm>
                <a:off x="3533" y="3632"/>
                <a:ext cx="46" cy="21"/>
              </a:xfrm>
              <a:custGeom>
                <a:avLst/>
                <a:gdLst>
                  <a:gd name="T0" fmla="*/ 0 w 46"/>
                  <a:gd name="T1" fmla="*/ 7 h 21"/>
                  <a:gd name="T2" fmla="*/ 36 w 46"/>
                  <a:gd name="T3" fmla="*/ 0 h 21"/>
                  <a:gd name="T4" fmla="*/ 46 w 46"/>
                  <a:gd name="T5" fmla="*/ 18 h 21"/>
                  <a:gd name="T6" fmla="*/ 0 w 46"/>
                  <a:gd name="T7" fmla="*/ 21 h 21"/>
                  <a:gd name="T8" fmla="*/ 0 w 46"/>
                  <a:gd name="T9" fmla="*/ 7 h 21"/>
                </a:gdLst>
                <a:ahLst/>
                <a:cxnLst>
                  <a:cxn ang="0">
                    <a:pos x="T0" y="T1"/>
                  </a:cxn>
                  <a:cxn ang="0">
                    <a:pos x="T2" y="T3"/>
                  </a:cxn>
                  <a:cxn ang="0">
                    <a:pos x="T4" y="T5"/>
                  </a:cxn>
                  <a:cxn ang="0">
                    <a:pos x="T6" y="T7"/>
                  </a:cxn>
                  <a:cxn ang="0">
                    <a:pos x="T8" y="T9"/>
                  </a:cxn>
                </a:cxnLst>
                <a:rect l="0" t="0" r="r" b="b"/>
                <a:pathLst>
                  <a:path w="46" h="21">
                    <a:moveTo>
                      <a:pt x="0" y="7"/>
                    </a:moveTo>
                    <a:lnTo>
                      <a:pt x="36" y="0"/>
                    </a:lnTo>
                    <a:lnTo>
                      <a:pt x="46" y="18"/>
                    </a:lnTo>
                    <a:lnTo>
                      <a:pt x="0" y="21"/>
                    </a:lnTo>
                    <a:lnTo>
                      <a:pt x="0" y="7"/>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1" name="Rectangle 233"/>
              <p:cNvSpPr>
                <a:spLocks noChangeArrowheads="1"/>
              </p:cNvSpPr>
              <p:nvPr/>
            </p:nvSpPr>
            <p:spPr bwMode="auto">
              <a:xfrm>
                <a:off x="3772" y="3649"/>
                <a:ext cx="27" cy="33"/>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2" name="Rectangle 234"/>
              <p:cNvSpPr>
                <a:spLocks noChangeArrowheads="1"/>
              </p:cNvSpPr>
              <p:nvPr/>
            </p:nvSpPr>
            <p:spPr bwMode="auto">
              <a:xfrm>
                <a:off x="3657" y="3639"/>
                <a:ext cx="143" cy="25"/>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3" name="Rectangle 235"/>
              <p:cNvSpPr>
                <a:spLocks noChangeArrowheads="1"/>
              </p:cNvSpPr>
              <p:nvPr/>
            </p:nvSpPr>
            <p:spPr bwMode="auto">
              <a:xfrm>
                <a:off x="3805" y="3639"/>
                <a:ext cx="66" cy="42"/>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4" name="Oval 236"/>
              <p:cNvSpPr>
                <a:spLocks noChangeArrowheads="1"/>
              </p:cNvSpPr>
              <p:nvPr/>
            </p:nvSpPr>
            <p:spPr bwMode="auto">
              <a:xfrm>
                <a:off x="3834" y="3502"/>
                <a:ext cx="9" cy="7"/>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5" name="Rectangle 237"/>
              <p:cNvSpPr>
                <a:spLocks noChangeArrowheads="1"/>
              </p:cNvSpPr>
              <p:nvPr/>
            </p:nvSpPr>
            <p:spPr bwMode="auto">
              <a:xfrm>
                <a:off x="3808" y="3502"/>
                <a:ext cx="29" cy="7"/>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6" name="Freeform 238"/>
              <p:cNvSpPr>
                <a:spLocks/>
              </p:cNvSpPr>
              <p:nvPr/>
            </p:nvSpPr>
            <p:spPr bwMode="auto">
              <a:xfrm>
                <a:off x="3503" y="3624"/>
                <a:ext cx="89" cy="25"/>
              </a:xfrm>
              <a:custGeom>
                <a:avLst/>
                <a:gdLst>
                  <a:gd name="T0" fmla="*/ 147 w 147"/>
                  <a:gd name="T1" fmla="*/ 9 h 42"/>
                  <a:gd name="T2" fmla="*/ 140 w 147"/>
                  <a:gd name="T3" fmla="*/ 18 h 42"/>
                  <a:gd name="T4" fmla="*/ 10 w 147"/>
                  <a:gd name="T5" fmla="*/ 41 h 42"/>
                  <a:gd name="T6" fmla="*/ 1 w 147"/>
                  <a:gd name="T7" fmla="*/ 35 h 42"/>
                  <a:gd name="T8" fmla="*/ 1 w 147"/>
                  <a:gd name="T9" fmla="*/ 32 h 42"/>
                  <a:gd name="T10" fmla="*/ 7 w 147"/>
                  <a:gd name="T11" fmla="*/ 23 h 42"/>
                  <a:gd name="T12" fmla="*/ 137 w 147"/>
                  <a:gd name="T13" fmla="*/ 1 h 42"/>
                  <a:gd name="T14" fmla="*/ 146 w 147"/>
                  <a:gd name="T15" fmla="*/ 7 h 42"/>
                  <a:gd name="T16" fmla="*/ 147 w 14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42">
                    <a:moveTo>
                      <a:pt x="147" y="9"/>
                    </a:moveTo>
                    <a:cubicBezTo>
                      <a:pt x="147" y="14"/>
                      <a:pt x="145" y="18"/>
                      <a:pt x="140" y="18"/>
                    </a:cubicBezTo>
                    <a:cubicBezTo>
                      <a:pt x="10" y="41"/>
                      <a:pt x="10" y="41"/>
                      <a:pt x="10" y="41"/>
                    </a:cubicBezTo>
                    <a:cubicBezTo>
                      <a:pt x="6" y="42"/>
                      <a:pt x="2" y="39"/>
                      <a:pt x="1" y="35"/>
                    </a:cubicBezTo>
                    <a:cubicBezTo>
                      <a:pt x="1" y="32"/>
                      <a:pt x="1" y="32"/>
                      <a:pt x="1" y="32"/>
                    </a:cubicBezTo>
                    <a:cubicBezTo>
                      <a:pt x="0" y="28"/>
                      <a:pt x="3" y="24"/>
                      <a:pt x="7" y="23"/>
                    </a:cubicBezTo>
                    <a:cubicBezTo>
                      <a:pt x="137" y="1"/>
                      <a:pt x="137" y="1"/>
                      <a:pt x="137" y="1"/>
                    </a:cubicBezTo>
                    <a:cubicBezTo>
                      <a:pt x="142" y="0"/>
                      <a:pt x="146" y="3"/>
                      <a:pt x="146" y="7"/>
                    </a:cubicBezTo>
                    <a:lnTo>
                      <a:pt x="147" y="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7" name="Rectangle 239"/>
              <p:cNvSpPr>
                <a:spLocks noChangeArrowheads="1"/>
              </p:cNvSpPr>
              <p:nvPr/>
            </p:nvSpPr>
            <p:spPr bwMode="auto">
              <a:xfrm>
                <a:off x="3786" y="3645"/>
                <a:ext cx="59" cy="2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8" name="Rectangle 240"/>
              <p:cNvSpPr>
                <a:spLocks noChangeArrowheads="1"/>
              </p:cNvSpPr>
              <p:nvPr/>
            </p:nvSpPr>
            <p:spPr bwMode="auto">
              <a:xfrm>
                <a:off x="3786" y="3645"/>
                <a:ext cx="59" cy="7"/>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39" name="Rectangle 241"/>
              <p:cNvSpPr>
                <a:spLocks noChangeArrowheads="1"/>
              </p:cNvSpPr>
              <p:nvPr/>
            </p:nvSpPr>
            <p:spPr bwMode="auto">
              <a:xfrm>
                <a:off x="3470" y="3639"/>
                <a:ext cx="190" cy="33"/>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0" name="Freeform 242"/>
              <p:cNvSpPr>
                <a:spLocks/>
              </p:cNvSpPr>
              <p:nvPr/>
            </p:nvSpPr>
            <p:spPr bwMode="auto">
              <a:xfrm>
                <a:off x="3981" y="3621"/>
                <a:ext cx="11" cy="12"/>
              </a:xfrm>
              <a:custGeom>
                <a:avLst/>
                <a:gdLst>
                  <a:gd name="T0" fmla="*/ 18 w 18"/>
                  <a:gd name="T1" fmla="*/ 13 h 20"/>
                  <a:gd name="T2" fmla="*/ 10 w 18"/>
                  <a:gd name="T3" fmla="*/ 20 h 20"/>
                  <a:gd name="T4" fmla="*/ 8 w 18"/>
                  <a:gd name="T5" fmla="*/ 20 h 20"/>
                  <a:gd name="T6" fmla="*/ 0 w 18"/>
                  <a:gd name="T7" fmla="*/ 13 h 20"/>
                  <a:gd name="T8" fmla="*/ 0 w 18"/>
                  <a:gd name="T9" fmla="*/ 8 h 20"/>
                  <a:gd name="T10" fmla="*/ 8 w 18"/>
                  <a:gd name="T11" fmla="*/ 0 h 20"/>
                  <a:gd name="T12" fmla="*/ 10 w 18"/>
                  <a:gd name="T13" fmla="*/ 0 h 20"/>
                  <a:gd name="T14" fmla="*/ 18 w 18"/>
                  <a:gd name="T15" fmla="*/ 8 h 20"/>
                  <a:gd name="T16" fmla="*/ 18 w 1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13"/>
                    </a:moveTo>
                    <a:cubicBezTo>
                      <a:pt x="18" y="17"/>
                      <a:pt x="15" y="20"/>
                      <a:pt x="10" y="20"/>
                    </a:cubicBezTo>
                    <a:cubicBezTo>
                      <a:pt x="8" y="20"/>
                      <a:pt x="8" y="20"/>
                      <a:pt x="8" y="20"/>
                    </a:cubicBezTo>
                    <a:cubicBezTo>
                      <a:pt x="3" y="20"/>
                      <a:pt x="0" y="17"/>
                      <a:pt x="0" y="13"/>
                    </a:cubicBezTo>
                    <a:cubicBezTo>
                      <a:pt x="0" y="8"/>
                      <a:pt x="0" y="8"/>
                      <a:pt x="0" y="8"/>
                    </a:cubicBezTo>
                    <a:cubicBezTo>
                      <a:pt x="0" y="4"/>
                      <a:pt x="3" y="0"/>
                      <a:pt x="8" y="0"/>
                    </a:cubicBezTo>
                    <a:cubicBezTo>
                      <a:pt x="10" y="0"/>
                      <a:pt x="10" y="0"/>
                      <a:pt x="10" y="0"/>
                    </a:cubicBezTo>
                    <a:cubicBezTo>
                      <a:pt x="15" y="0"/>
                      <a:pt x="18" y="4"/>
                      <a:pt x="18" y="8"/>
                    </a:cubicBezTo>
                    <a:lnTo>
                      <a:pt x="18"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1" name="Freeform 243"/>
              <p:cNvSpPr>
                <a:spLocks/>
              </p:cNvSpPr>
              <p:nvPr/>
            </p:nvSpPr>
            <p:spPr bwMode="auto">
              <a:xfrm>
                <a:off x="3874" y="3621"/>
                <a:ext cx="125" cy="71"/>
              </a:xfrm>
              <a:custGeom>
                <a:avLst/>
                <a:gdLst>
                  <a:gd name="T0" fmla="*/ 7 w 125"/>
                  <a:gd name="T1" fmla="*/ 63 h 71"/>
                  <a:gd name="T2" fmla="*/ 48 w 125"/>
                  <a:gd name="T3" fmla="*/ 63 h 71"/>
                  <a:gd name="T4" fmla="*/ 112 w 125"/>
                  <a:gd name="T5" fmla="*/ 71 h 71"/>
                  <a:gd name="T6" fmla="*/ 125 w 125"/>
                  <a:gd name="T7" fmla="*/ 67 h 71"/>
                  <a:gd name="T8" fmla="*/ 125 w 125"/>
                  <a:gd name="T9" fmla="*/ 43 h 71"/>
                  <a:gd name="T10" fmla="*/ 119 w 125"/>
                  <a:gd name="T11" fmla="*/ 37 h 71"/>
                  <a:gd name="T12" fmla="*/ 107 w 125"/>
                  <a:gd name="T13" fmla="*/ 18 h 71"/>
                  <a:gd name="T14" fmla="*/ 90 w 125"/>
                  <a:gd name="T15" fmla="*/ 8 h 71"/>
                  <a:gd name="T16" fmla="*/ 64 w 125"/>
                  <a:gd name="T17" fmla="*/ 0 h 71"/>
                  <a:gd name="T18" fmla="*/ 0 w 125"/>
                  <a:gd name="T19" fmla="*/ 8 h 71"/>
                  <a:gd name="T20" fmla="*/ 15 w 125"/>
                  <a:gd name="T21" fmla="*/ 28 h 71"/>
                  <a:gd name="T22" fmla="*/ 7 w 125"/>
                  <a:gd name="T23"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71">
                    <a:moveTo>
                      <a:pt x="7" y="63"/>
                    </a:moveTo>
                    <a:lnTo>
                      <a:pt x="48" y="63"/>
                    </a:lnTo>
                    <a:lnTo>
                      <a:pt x="112" y="71"/>
                    </a:lnTo>
                    <a:lnTo>
                      <a:pt x="125" y="67"/>
                    </a:lnTo>
                    <a:lnTo>
                      <a:pt x="125" y="43"/>
                    </a:lnTo>
                    <a:lnTo>
                      <a:pt x="119" y="37"/>
                    </a:lnTo>
                    <a:lnTo>
                      <a:pt x="107" y="18"/>
                    </a:lnTo>
                    <a:lnTo>
                      <a:pt x="90" y="8"/>
                    </a:lnTo>
                    <a:lnTo>
                      <a:pt x="64" y="0"/>
                    </a:lnTo>
                    <a:lnTo>
                      <a:pt x="0" y="8"/>
                    </a:lnTo>
                    <a:lnTo>
                      <a:pt x="15" y="28"/>
                    </a:lnTo>
                    <a:lnTo>
                      <a:pt x="7" y="63"/>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2" name="Freeform 244"/>
              <p:cNvSpPr>
                <a:spLocks/>
              </p:cNvSpPr>
              <p:nvPr/>
            </p:nvSpPr>
            <p:spPr bwMode="auto">
              <a:xfrm>
                <a:off x="3965" y="3570"/>
                <a:ext cx="22" cy="69"/>
              </a:xfrm>
              <a:custGeom>
                <a:avLst/>
                <a:gdLst>
                  <a:gd name="T0" fmla="*/ 36 w 36"/>
                  <a:gd name="T1" fmla="*/ 107 h 115"/>
                  <a:gd name="T2" fmla="*/ 29 w 36"/>
                  <a:gd name="T3" fmla="*/ 115 h 115"/>
                  <a:gd name="T4" fmla="*/ 7 w 36"/>
                  <a:gd name="T5" fmla="*/ 98 h 115"/>
                  <a:gd name="T6" fmla="*/ 0 w 36"/>
                  <a:gd name="T7" fmla="*/ 79 h 115"/>
                  <a:gd name="T8" fmla="*/ 0 w 36"/>
                  <a:gd name="T9" fmla="*/ 8 h 115"/>
                  <a:gd name="T10" fmla="*/ 7 w 36"/>
                  <a:gd name="T11" fmla="*/ 0 h 115"/>
                  <a:gd name="T12" fmla="*/ 29 w 36"/>
                  <a:gd name="T13" fmla="*/ 0 h 115"/>
                  <a:gd name="T14" fmla="*/ 36 w 36"/>
                  <a:gd name="T15" fmla="*/ 8 h 115"/>
                  <a:gd name="T16" fmla="*/ 36 w 36"/>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5">
                    <a:moveTo>
                      <a:pt x="36" y="107"/>
                    </a:moveTo>
                    <a:cubicBezTo>
                      <a:pt x="36" y="112"/>
                      <a:pt x="33" y="115"/>
                      <a:pt x="29" y="115"/>
                    </a:cubicBezTo>
                    <a:cubicBezTo>
                      <a:pt x="7" y="98"/>
                      <a:pt x="7" y="98"/>
                      <a:pt x="7" y="98"/>
                    </a:cubicBezTo>
                    <a:cubicBezTo>
                      <a:pt x="3" y="98"/>
                      <a:pt x="0" y="83"/>
                      <a:pt x="0" y="79"/>
                    </a:cubicBezTo>
                    <a:cubicBezTo>
                      <a:pt x="0" y="8"/>
                      <a:pt x="0" y="8"/>
                      <a:pt x="0" y="8"/>
                    </a:cubicBezTo>
                    <a:cubicBezTo>
                      <a:pt x="0" y="4"/>
                      <a:pt x="3" y="0"/>
                      <a:pt x="7" y="0"/>
                    </a:cubicBezTo>
                    <a:cubicBezTo>
                      <a:pt x="29" y="0"/>
                      <a:pt x="29" y="0"/>
                      <a:pt x="29" y="0"/>
                    </a:cubicBezTo>
                    <a:cubicBezTo>
                      <a:pt x="33" y="0"/>
                      <a:pt x="36" y="4"/>
                      <a:pt x="36" y="8"/>
                    </a:cubicBezTo>
                    <a:lnTo>
                      <a:pt x="36" y="107"/>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3" name="Freeform 245"/>
              <p:cNvSpPr>
                <a:spLocks noEditPoints="1"/>
              </p:cNvSpPr>
              <p:nvPr/>
            </p:nvSpPr>
            <p:spPr bwMode="auto">
              <a:xfrm>
                <a:off x="3657" y="3465"/>
                <a:ext cx="320" cy="224"/>
              </a:xfrm>
              <a:custGeom>
                <a:avLst/>
                <a:gdLst>
                  <a:gd name="T0" fmla="*/ 364 w 528"/>
                  <a:gd name="T1" fmla="*/ 172 h 369"/>
                  <a:gd name="T2" fmla="*/ 343 w 528"/>
                  <a:gd name="T3" fmla="*/ 156 h 369"/>
                  <a:gd name="T4" fmla="*/ 317 w 528"/>
                  <a:gd name="T5" fmla="*/ 91 h 369"/>
                  <a:gd name="T6" fmla="*/ 336 w 528"/>
                  <a:gd name="T7" fmla="*/ 91 h 369"/>
                  <a:gd name="T8" fmla="*/ 257 w 528"/>
                  <a:gd name="T9" fmla="*/ 60 h 369"/>
                  <a:gd name="T10" fmla="*/ 191 w 528"/>
                  <a:gd name="T11" fmla="*/ 60 h 369"/>
                  <a:gd name="T12" fmla="*/ 179 w 528"/>
                  <a:gd name="T13" fmla="*/ 85 h 369"/>
                  <a:gd name="T14" fmla="*/ 0 w 528"/>
                  <a:gd name="T15" fmla="*/ 0 h 369"/>
                  <a:gd name="T16" fmla="*/ 0 w 528"/>
                  <a:gd name="T17" fmla="*/ 296 h 369"/>
                  <a:gd name="T18" fmla="*/ 327 w 528"/>
                  <a:gd name="T19" fmla="*/ 296 h 369"/>
                  <a:gd name="T20" fmla="*/ 346 w 528"/>
                  <a:gd name="T21" fmla="*/ 333 h 369"/>
                  <a:gd name="T22" fmla="*/ 346 w 528"/>
                  <a:gd name="T23" fmla="*/ 369 h 369"/>
                  <a:gd name="T24" fmla="*/ 378 w 528"/>
                  <a:gd name="T25" fmla="*/ 369 h 369"/>
                  <a:gd name="T26" fmla="*/ 477 w 528"/>
                  <a:gd name="T27" fmla="*/ 265 h 369"/>
                  <a:gd name="T28" fmla="*/ 528 w 528"/>
                  <a:gd name="T29" fmla="*/ 276 h 369"/>
                  <a:gd name="T30" fmla="*/ 528 w 528"/>
                  <a:gd name="T31" fmla="*/ 172 h 369"/>
                  <a:gd name="T32" fmla="*/ 364 w 528"/>
                  <a:gd name="T33" fmla="*/ 172 h 369"/>
                  <a:gd name="T34" fmla="*/ 308 w 528"/>
                  <a:gd name="T35" fmla="*/ 163 h 369"/>
                  <a:gd name="T36" fmla="*/ 232 w 528"/>
                  <a:gd name="T37" fmla="*/ 163 h 369"/>
                  <a:gd name="T38" fmla="*/ 224 w 528"/>
                  <a:gd name="T39" fmla="*/ 155 h 369"/>
                  <a:gd name="T40" fmla="*/ 224 w 528"/>
                  <a:gd name="T41" fmla="*/ 107 h 369"/>
                  <a:gd name="T42" fmla="*/ 232 w 528"/>
                  <a:gd name="T43" fmla="*/ 99 h 369"/>
                  <a:gd name="T44" fmla="*/ 296 w 528"/>
                  <a:gd name="T45" fmla="*/ 99 h 369"/>
                  <a:gd name="T46" fmla="*/ 303 w 528"/>
                  <a:gd name="T47" fmla="*/ 107 h 369"/>
                  <a:gd name="T48" fmla="*/ 315 w 528"/>
                  <a:gd name="T49" fmla="*/ 155 h 369"/>
                  <a:gd name="T50" fmla="*/ 308 w 528"/>
                  <a:gd name="T51" fmla="*/ 1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369">
                    <a:moveTo>
                      <a:pt x="364" y="172"/>
                    </a:moveTo>
                    <a:cubicBezTo>
                      <a:pt x="351" y="172"/>
                      <a:pt x="348" y="164"/>
                      <a:pt x="343" y="156"/>
                    </a:cubicBezTo>
                    <a:cubicBezTo>
                      <a:pt x="334" y="138"/>
                      <a:pt x="317" y="91"/>
                      <a:pt x="317" y="91"/>
                    </a:cubicBezTo>
                    <a:cubicBezTo>
                      <a:pt x="336" y="91"/>
                      <a:pt x="336" y="91"/>
                      <a:pt x="336" y="91"/>
                    </a:cubicBezTo>
                    <a:cubicBezTo>
                      <a:pt x="336" y="91"/>
                      <a:pt x="302" y="60"/>
                      <a:pt x="257" y="60"/>
                    </a:cubicBezTo>
                    <a:cubicBezTo>
                      <a:pt x="212" y="60"/>
                      <a:pt x="191" y="60"/>
                      <a:pt x="191" y="60"/>
                    </a:cubicBezTo>
                    <a:cubicBezTo>
                      <a:pt x="191" y="60"/>
                      <a:pt x="179" y="64"/>
                      <a:pt x="179" y="85"/>
                    </a:cubicBezTo>
                    <a:cubicBezTo>
                      <a:pt x="179" y="60"/>
                      <a:pt x="168" y="0"/>
                      <a:pt x="0" y="0"/>
                    </a:cubicBezTo>
                    <a:cubicBezTo>
                      <a:pt x="0" y="11"/>
                      <a:pt x="0" y="296"/>
                      <a:pt x="0" y="296"/>
                    </a:cubicBezTo>
                    <a:cubicBezTo>
                      <a:pt x="0" y="296"/>
                      <a:pt x="305" y="296"/>
                      <a:pt x="327" y="296"/>
                    </a:cubicBezTo>
                    <a:cubicBezTo>
                      <a:pt x="350" y="296"/>
                      <a:pt x="346" y="314"/>
                      <a:pt x="346" y="333"/>
                    </a:cubicBezTo>
                    <a:cubicBezTo>
                      <a:pt x="346" y="369"/>
                      <a:pt x="346" y="369"/>
                      <a:pt x="346" y="369"/>
                    </a:cubicBezTo>
                    <a:cubicBezTo>
                      <a:pt x="378" y="369"/>
                      <a:pt x="378" y="369"/>
                      <a:pt x="378" y="369"/>
                    </a:cubicBezTo>
                    <a:cubicBezTo>
                      <a:pt x="378" y="369"/>
                      <a:pt x="371" y="265"/>
                      <a:pt x="477" y="265"/>
                    </a:cubicBezTo>
                    <a:cubicBezTo>
                      <a:pt x="507" y="265"/>
                      <a:pt x="528" y="276"/>
                      <a:pt x="528" y="276"/>
                    </a:cubicBezTo>
                    <a:cubicBezTo>
                      <a:pt x="528" y="172"/>
                      <a:pt x="528" y="172"/>
                      <a:pt x="528" y="172"/>
                    </a:cubicBezTo>
                    <a:cubicBezTo>
                      <a:pt x="528" y="172"/>
                      <a:pt x="376" y="172"/>
                      <a:pt x="364" y="172"/>
                    </a:cubicBezTo>
                    <a:close/>
                    <a:moveTo>
                      <a:pt x="308" y="163"/>
                    </a:moveTo>
                    <a:cubicBezTo>
                      <a:pt x="232" y="163"/>
                      <a:pt x="232" y="163"/>
                      <a:pt x="232" y="163"/>
                    </a:cubicBezTo>
                    <a:cubicBezTo>
                      <a:pt x="227" y="163"/>
                      <a:pt x="224" y="160"/>
                      <a:pt x="224" y="155"/>
                    </a:cubicBezTo>
                    <a:cubicBezTo>
                      <a:pt x="224" y="107"/>
                      <a:pt x="224" y="107"/>
                      <a:pt x="224" y="107"/>
                    </a:cubicBezTo>
                    <a:cubicBezTo>
                      <a:pt x="224" y="103"/>
                      <a:pt x="227" y="99"/>
                      <a:pt x="232" y="99"/>
                    </a:cubicBezTo>
                    <a:cubicBezTo>
                      <a:pt x="296" y="99"/>
                      <a:pt x="296" y="99"/>
                      <a:pt x="296" y="99"/>
                    </a:cubicBezTo>
                    <a:cubicBezTo>
                      <a:pt x="300" y="99"/>
                      <a:pt x="303" y="103"/>
                      <a:pt x="303" y="107"/>
                    </a:cubicBezTo>
                    <a:cubicBezTo>
                      <a:pt x="315" y="155"/>
                      <a:pt x="315" y="155"/>
                      <a:pt x="315" y="155"/>
                    </a:cubicBezTo>
                    <a:cubicBezTo>
                      <a:pt x="315" y="160"/>
                      <a:pt x="312" y="163"/>
                      <a:pt x="308" y="163"/>
                    </a:cubicBezTo>
                    <a:close/>
                  </a:path>
                </a:pathLst>
              </a:custGeom>
              <a:solidFill>
                <a:srgbClr val="FFB900"/>
              </a:solidFill>
              <a:ln w="9525">
                <a:solidFill>
                  <a:srgbClr val="8E9698"/>
                </a:solidFill>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4" name="Oval 246"/>
              <p:cNvSpPr>
                <a:spLocks noChangeArrowheads="1"/>
              </p:cNvSpPr>
              <p:nvPr/>
            </p:nvSpPr>
            <p:spPr bwMode="auto">
              <a:xfrm>
                <a:off x="3898" y="3637"/>
                <a:ext cx="89" cy="89"/>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5" name="Oval 247"/>
              <p:cNvSpPr>
                <a:spLocks noChangeArrowheads="1"/>
              </p:cNvSpPr>
              <p:nvPr/>
            </p:nvSpPr>
            <p:spPr bwMode="auto">
              <a:xfrm>
                <a:off x="3918" y="3657"/>
                <a:ext cx="49" cy="4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6" name="Oval 248"/>
              <p:cNvSpPr>
                <a:spLocks noChangeArrowheads="1"/>
              </p:cNvSpPr>
              <p:nvPr/>
            </p:nvSpPr>
            <p:spPr bwMode="auto">
              <a:xfrm>
                <a:off x="3926" y="3666"/>
                <a:ext cx="33" cy="32"/>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7" name="Freeform 249"/>
              <p:cNvSpPr>
                <a:spLocks/>
              </p:cNvSpPr>
              <p:nvPr/>
            </p:nvSpPr>
            <p:spPr bwMode="auto">
              <a:xfrm>
                <a:off x="3765" y="3523"/>
                <a:ext cx="23" cy="126"/>
              </a:xfrm>
              <a:custGeom>
                <a:avLst/>
                <a:gdLst>
                  <a:gd name="T0" fmla="*/ 0 w 38"/>
                  <a:gd name="T1" fmla="*/ 199 h 207"/>
                  <a:gd name="T2" fmla="*/ 8 w 38"/>
                  <a:gd name="T3" fmla="*/ 207 h 207"/>
                  <a:gd name="T4" fmla="*/ 31 w 38"/>
                  <a:gd name="T5" fmla="*/ 207 h 207"/>
                  <a:gd name="T6" fmla="*/ 38 w 38"/>
                  <a:gd name="T7" fmla="*/ 199 h 207"/>
                  <a:gd name="T8" fmla="*/ 38 w 38"/>
                  <a:gd name="T9" fmla="*/ 7 h 207"/>
                  <a:gd name="T10" fmla="*/ 31 w 38"/>
                  <a:gd name="T11" fmla="*/ 0 h 207"/>
                  <a:gd name="T12" fmla="*/ 8 w 38"/>
                  <a:gd name="T13" fmla="*/ 0 h 207"/>
                  <a:gd name="T14" fmla="*/ 0 w 38"/>
                  <a:gd name="T15" fmla="*/ 7 h 207"/>
                  <a:gd name="T16" fmla="*/ 0 w 38"/>
                  <a:gd name="T17"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07">
                    <a:moveTo>
                      <a:pt x="0" y="199"/>
                    </a:moveTo>
                    <a:cubicBezTo>
                      <a:pt x="0" y="204"/>
                      <a:pt x="4" y="207"/>
                      <a:pt x="8" y="207"/>
                    </a:cubicBezTo>
                    <a:cubicBezTo>
                      <a:pt x="31" y="207"/>
                      <a:pt x="31" y="207"/>
                      <a:pt x="31" y="207"/>
                    </a:cubicBezTo>
                    <a:cubicBezTo>
                      <a:pt x="35" y="207"/>
                      <a:pt x="38" y="204"/>
                      <a:pt x="38" y="199"/>
                    </a:cubicBezTo>
                    <a:cubicBezTo>
                      <a:pt x="38" y="7"/>
                      <a:pt x="38" y="7"/>
                      <a:pt x="38" y="7"/>
                    </a:cubicBezTo>
                    <a:cubicBezTo>
                      <a:pt x="38" y="3"/>
                      <a:pt x="35" y="0"/>
                      <a:pt x="31" y="0"/>
                    </a:cubicBezTo>
                    <a:cubicBezTo>
                      <a:pt x="8" y="0"/>
                      <a:pt x="8" y="0"/>
                      <a:pt x="8" y="0"/>
                    </a:cubicBezTo>
                    <a:cubicBezTo>
                      <a:pt x="4" y="0"/>
                      <a:pt x="0" y="3"/>
                      <a:pt x="0" y="7"/>
                    </a:cubicBezTo>
                    <a:lnTo>
                      <a:pt x="0" y="19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8" name="Freeform 250"/>
              <p:cNvSpPr>
                <a:spLocks/>
              </p:cNvSpPr>
              <p:nvPr/>
            </p:nvSpPr>
            <p:spPr bwMode="auto">
              <a:xfrm>
                <a:off x="3764" y="3413"/>
                <a:ext cx="17" cy="122"/>
              </a:xfrm>
              <a:custGeom>
                <a:avLst/>
                <a:gdLst>
                  <a:gd name="T0" fmla="*/ 28 w 28"/>
                  <a:gd name="T1" fmla="*/ 182 h 201"/>
                  <a:gd name="T2" fmla="*/ 28 w 28"/>
                  <a:gd name="T3" fmla="*/ 179 h 201"/>
                  <a:gd name="T4" fmla="*/ 28 w 28"/>
                  <a:gd name="T5" fmla="*/ 32 h 201"/>
                  <a:gd name="T6" fmla="*/ 0 w 28"/>
                  <a:gd name="T7" fmla="*/ 0 h 201"/>
                  <a:gd name="T8" fmla="*/ 0 w 28"/>
                  <a:gd name="T9" fmla="*/ 15 h 201"/>
                  <a:gd name="T10" fmla="*/ 14 w 28"/>
                  <a:gd name="T11" fmla="*/ 39 h 201"/>
                  <a:gd name="T12" fmla="*/ 14 w 28"/>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8" h="201">
                    <a:moveTo>
                      <a:pt x="28" y="182"/>
                    </a:moveTo>
                    <a:cubicBezTo>
                      <a:pt x="28" y="182"/>
                      <a:pt x="28" y="181"/>
                      <a:pt x="28" y="179"/>
                    </a:cubicBezTo>
                    <a:cubicBezTo>
                      <a:pt x="28" y="161"/>
                      <a:pt x="28" y="52"/>
                      <a:pt x="28" y="32"/>
                    </a:cubicBezTo>
                    <a:cubicBezTo>
                      <a:pt x="28" y="10"/>
                      <a:pt x="17" y="0"/>
                      <a:pt x="0" y="0"/>
                    </a:cubicBezTo>
                    <a:cubicBezTo>
                      <a:pt x="0" y="4"/>
                      <a:pt x="0" y="15"/>
                      <a:pt x="0" y="15"/>
                    </a:cubicBezTo>
                    <a:cubicBezTo>
                      <a:pt x="0" y="15"/>
                      <a:pt x="14" y="12"/>
                      <a:pt x="14" y="39"/>
                    </a:cubicBezTo>
                    <a:cubicBezTo>
                      <a:pt x="14" y="56"/>
                      <a:pt x="14" y="201"/>
                      <a:pt x="14" y="201"/>
                    </a:cubicBezTo>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49" name="Freeform 251"/>
              <p:cNvSpPr>
                <a:spLocks/>
              </p:cNvSpPr>
              <p:nvPr/>
            </p:nvSpPr>
            <p:spPr bwMode="auto">
              <a:xfrm>
                <a:off x="3781" y="3486"/>
                <a:ext cx="49" cy="18"/>
              </a:xfrm>
              <a:custGeom>
                <a:avLst/>
                <a:gdLst>
                  <a:gd name="T0" fmla="*/ 65 w 81"/>
                  <a:gd name="T1" fmla="*/ 19 h 30"/>
                  <a:gd name="T2" fmla="*/ 80 w 81"/>
                  <a:gd name="T3" fmla="*/ 30 h 30"/>
                  <a:gd name="T4" fmla="*/ 81 w 81"/>
                  <a:gd name="T5" fmla="*/ 30 h 30"/>
                  <a:gd name="T6" fmla="*/ 81 w 81"/>
                  <a:gd name="T7" fmla="*/ 0 h 30"/>
                  <a:gd name="T8" fmla="*/ 80 w 81"/>
                  <a:gd name="T9" fmla="*/ 0 h 30"/>
                  <a:gd name="T10" fmla="*/ 65 w 81"/>
                  <a:gd name="T11" fmla="*/ 11 h 30"/>
                  <a:gd name="T12" fmla="*/ 0 w 81"/>
                  <a:gd name="T13" fmla="*/ 11 h 30"/>
                  <a:gd name="T14" fmla="*/ 0 w 81"/>
                  <a:gd name="T15" fmla="*/ 19 h 30"/>
                  <a:gd name="T16" fmla="*/ 65 w 81"/>
                  <a:gd name="T1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0">
                    <a:moveTo>
                      <a:pt x="65" y="19"/>
                    </a:moveTo>
                    <a:cubicBezTo>
                      <a:pt x="72" y="19"/>
                      <a:pt x="78" y="23"/>
                      <a:pt x="80" y="30"/>
                    </a:cubicBezTo>
                    <a:cubicBezTo>
                      <a:pt x="81" y="30"/>
                      <a:pt x="81" y="30"/>
                      <a:pt x="81" y="30"/>
                    </a:cubicBezTo>
                    <a:cubicBezTo>
                      <a:pt x="81" y="0"/>
                      <a:pt x="81" y="0"/>
                      <a:pt x="81" y="0"/>
                    </a:cubicBezTo>
                    <a:cubicBezTo>
                      <a:pt x="80" y="0"/>
                      <a:pt x="80" y="0"/>
                      <a:pt x="80" y="0"/>
                    </a:cubicBezTo>
                    <a:cubicBezTo>
                      <a:pt x="78" y="6"/>
                      <a:pt x="72" y="11"/>
                      <a:pt x="65" y="11"/>
                    </a:cubicBezTo>
                    <a:cubicBezTo>
                      <a:pt x="0" y="11"/>
                      <a:pt x="0" y="11"/>
                      <a:pt x="0" y="11"/>
                    </a:cubicBezTo>
                    <a:cubicBezTo>
                      <a:pt x="0" y="19"/>
                      <a:pt x="0" y="19"/>
                      <a:pt x="0" y="19"/>
                    </a:cubicBezTo>
                    <a:cubicBezTo>
                      <a:pt x="0" y="19"/>
                      <a:pt x="64" y="19"/>
                      <a:pt x="65" y="19"/>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0" name="Oval 252"/>
              <p:cNvSpPr>
                <a:spLocks noChangeArrowheads="1"/>
              </p:cNvSpPr>
              <p:nvPr/>
            </p:nvSpPr>
            <p:spPr bwMode="auto">
              <a:xfrm>
                <a:off x="3934" y="3673"/>
                <a:ext cx="16" cy="17"/>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1" name="Freeform 253"/>
              <p:cNvSpPr>
                <a:spLocks/>
              </p:cNvSpPr>
              <p:nvPr/>
            </p:nvSpPr>
            <p:spPr bwMode="auto">
              <a:xfrm>
                <a:off x="3941" y="3669"/>
                <a:ext cx="3" cy="3"/>
              </a:xfrm>
              <a:custGeom>
                <a:avLst/>
                <a:gdLst>
                  <a:gd name="T0" fmla="*/ 0 w 3"/>
                  <a:gd name="T1" fmla="*/ 3 h 3"/>
                  <a:gd name="T2" fmla="*/ 0 w 3"/>
                  <a:gd name="T3" fmla="*/ 1 h 3"/>
                  <a:gd name="T4" fmla="*/ 0 w 3"/>
                  <a:gd name="T5" fmla="*/ 0 h 3"/>
                  <a:gd name="T6" fmla="*/ 2 w 3"/>
                  <a:gd name="T7" fmla="*/ 0 h 3"/>
                  <a:gd name="T8" fmla="*/ 3 w 3"/>
                  <a:gd name="T9" fmla="*/ 1 h 3"/>
                  <a:gd name="T10" fmla="*/ 2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1"/>
                    </a:lnTo>
                    <a:lnTo>
                      <a:pt x="0" y="0"/>
                    </a:lnTo>
                    <a:lnTo>
                      <a:pt x="2" y="0"/>
                    </a:lnTo>
                    <a:lnTo>
                      <a:pt x="3" y="1"/>
                    </a:lnTo>
                    <a:lnTo>
                      <a:pt x="2" y="3"/>
                    </a:lnTo>
                    <a:lnTo>
                      <a:pt x="0"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2" name="Freeform 254"/>
              <p:cNvSpPr>
                <a:spLocks/>
              </p:cNvSpPr>
              <p:nvPr/>
            </p:nvSpPr>
            <p:spPr bwMode="auto">
              <a:xfrm>
                <a:off x="3941" y="3692"/>
                <a:ext cx="3" cy="3"/>
              </a:xfrm>
              <a:custGeom>
                <a:avLst/>
                <a:gdLst>
                  <a:gd name="T0" fmla="*/ 0 w 3"/>
                  <a:gd name="T1" fmla="*/ 3 h 3"/>
                  <a:gd name="T2" fmla="*/ 0 w 3"/>
                  <a:gd name="T3" fmla="*/ 1 h 3"/>
                  <a:gd name="T4" fmla="*/ 0 w 3"/>
                  <a:gd name="T5" fmla="*/ 0 h 3"/>
                  <a:gd name="T6" fmla="*/ 2 w 3"/>
                  <a:gd name="T7" fmla="*/ 0 h 3"/>
                  <a:gd name="T8" fmla="*/ 3 w 3"/>
                  <a:gd name="T9" fmla="*/ 1 h 3"/>
                  <a:gd name="T10" fmla="*/ 2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1"/>
                    </a:lnTo>
                    <a:lnTo>
                      <a:pt x="0" y="0"/>
                    </a:lnTo>
                    <a:lnTo>
                      <a:pt x="2" y="0"/>
                    </a:lnTo>
                    <a:lnTo>
                      <a:pt x="3" y="1"/>
                    </a:lnTo>
                    <a:lnTo>
                      <a:pt x="2" y="3"/>
                    </a:lnTo>
                    <a:lnTo>
                      <a:pt x="0"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3" name="Freeform 255"/>
              <p:cNvSpPr>
                <a:spLocks/>
              </p:cNvSpPr>
              <p:nvPr/>
            </p:nvSpPr>
            <p:spPr bwMode="auto">
              <a:xfrm>
                <a:off x="3929" y="3680"/>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4" name="Freeform 256"/>
              <p:cNvSpPr>
                <a:spLocks/>
              </p:cNvSpPr>
              <p:nvPr/>
            </p:nvSpPr>
            <p:spPr bwMode="auto">
              <a:xfrm>
                <a:off x="3953" y="3680"/>
                <a:ext cx="2" cy="4"/>
              </a:xfrm>
              <a:custGeom>
                <a:avLst/>
                <a:gdLst>
                  <a:gd name="T0" fmla="*/ 2 w 2"/>
                  <a:gd name="T1" fmla="*/ 3 h 4"/>
                  <a:gd name="T2" fmla="*/ 1 w 2"/>
                  <a:gd name="T3" fmla="*/ 4 h 4"/>
                  <a:gd name="T4" fmla="*/ 0 w 2"/>
                  <a:gd name="T5" fmla="*/ 3 h 4"/>
                  <a:gd name="T6" fmla="*/ 0 w 2"/>
                  <a:gd name="T7" fmla="*/ 1 h 4"/>
                  <a:gd name="T8" fmla="*/ 1 w 2"/>
                  <a:gd name="T9" fmla="*/ 0 h 4"/>
                  <a:gd name="T10" fmla="*/ 2 w 2"/>
                  <a:gd name="T11" fmla="*/ 1 h 4"/>
                  <a:gd name="T12" fmla="*/ 2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3"/>
                    </a:moveTo>
                    <a:lnTo>
                      <a:pt x="1" y="4"/>
                    </a:lnTo>
                    <a:lnTo>
                      <a:pt x="0" y="3"/>
                    </a:lnTo>
                    <a:lnTo>
                      <a:pt x="0" y="1"/>
                    </a:lnTo>
                    <a:lnTo>
                      <a:pt x="1" y="0"/>
                    </a:lnTo>
                    <a:lnTo>
                      <a:pt x="2" y="1"/>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5" name="Freeform 257"/>
              <p:cNvSpPr>
                <a:spLocks/>
              </p:cNvSpPr>
              <p:nvPr/>
            </p:nvSpPr>
            <p:spPr bwMode="auto">
              <a:xfrm>
                <a:off x="3932" y="3689"/>
                <a:ext cx="4" cy="3"/>
              </a:xfrm>
              <a:custGeom>
                <a:avLst/>
                <a:gdLst>
                  <a:gd name="T0" fmla="*/ 4 w 4"/>
                  <a:gd name="T1" fmla="*/ 1 h 3"/>
                  <a:gd name="T2" fmla="*/ 3 w 4"/>
                  <a:gd name="T3" fmla="*/ 2 h 3"/>
                  <a:gd name="T4" fmla="*/ 2 w 4"/>
                  <a:gd name="T5" fmla="*/ 3 h 3"/>
                  <a:gd name="T6" fmla="*/ 0 w 4"/>
                  <a:gd name="T7" fmla="*/ 1 h 3"/>
                  <a:gd name="T8" fmla="*/ 1 w 4"/>
                  <a:gd name="T9" fmla="*/ 0 h 3"/>
                  <a:gd name="T10" fmla="*/ 3 w 4"/>
                  <a:gd name="T11" fmla="*/ 0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3" y="2"/>
                    </a:lnTo>
                    <a:lnTo>
                      <a:pt x="2" y="3"/>
                    </a:lnTo>
                    <a:lnTo>
                      <a:pt x="0" y="1"/>
                    </a:lnTo>
                    <a:lnTo>
                      <a:pt x="1" y="0"/>
                    </a:lnTo>
                    <a:lnTo>
                      <a:pt x="3"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6" name="Freeform 258"/>
              <p:cNvSpPr>
                <a:spLocks/>
              </p:cNvSpPr>
              <p:nvPr/>
            </p:nvSpPr>
            <p:spPr bwMode="auto">
              <a:xfrm>
                <a:off x="3949" y="3672"/>
                <a:ext cx="3" cy="3"/>
              </a:xfrm>
              <a:custGeom>
                <a:avLst/>
                <a:gdLst>
                  <a:gd name="T0" fmla="*/ 3 w 3"/>
                  <a:gd name="T1" fmla="*/ 1 h 3"/>
                  <a:gd name="T2" fmla="*/ 3 w 3"/>
                  <a:gd name="T3" fmla="*/ 3 h 3"/>
                  <a:gd name="T4" fmla="*/ 1 w 3"/>
                  <a:gd name="T5" fmla="*/ 3 h 3"/>
                  <a:gd name="T6" fmla="*/ 0 w 3"/>
                  <a:gd name="T7" fmla="*/ 2 h 3"/>
                  <a:gd name="T8" fmla="*/ 0 w 3"/>
                  <a:gd name="T9" fmla="*/ 0 h 3"/>
                  <a:gd name="T10" fmla="*/ 2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3"/>
                    </a:lnTo>
                    <a:lnTo>
                      <a:pt x="1" y="3"/>
                    </a:lnTo>
                    <a:lnTo>
                      <a:pt x="0" y="2"/>
                    </a:lnTo>
                    <a:lnTo>
                      <a:pt x="0" y="0"/>
                    </a:lnTo>
                    <a:lnTo>
                      <a:pt x="2"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7" name="Freeform 259"/>
              <p:cNvSpPr>
                <a:spLocks/>
              </p:cNvSpPr>
              <p:nvPr/>
            </p:nvSpPr>
            <p:spPr bwMode="auto">
              <a:xfrm>
                <a:off x="3949" y="3689"/>
                <a:ext cx="3" cy="3"/>
              </a:xfrm>
              <a:custGeom>
                <a:avLst/>
                <a:gdLst>
                  <a:gd name="T0" fmla="*/ 1 w 3"/>
                  <a:gd name="T1" fmla="*/ 0 h 3"/>
                  <a:gd name="T2" fmla="*/ 3 w 3"/>
                  <a:gd name="T3" fmla="*/ 0 h 3"/>
                  <a:gd name="T4" fmla="*/ 3 w 3"/>
                  <a:gd name="T5" fmla="*/ 1 h 3"/>
                  <a:gd name="T6" fmla="*/ 2 w 3"/>
                  <a:gd name="T7" fmla="*/ 3 h 3"/>
                  <a:gd name="T8" fmla="*/ 0 w 3"/>
                  <a:gd name="T9" fmla="*/ 2 h 3"/>
                  <a:gd name="T10" fmla="*/ 0 w 3"/>
                  <a:gd name="T11" fmla="*/ 1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lnTo>
                      <a:pt x="3" y="0"/>
                    </a:lnTo>
                    <a:lnTo>
                      <a:pt x="3" y="1"/>
                    </a:lnTo>
                    <a:lnTo>
                      <a:pt x="2" y="3"/>
                    </a:lnTo>
                    <a:lnTo>
                      <a:pt x="0" y="2"/>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8" name="Freeform 260"/>
              <p:cNvSpPr>
                <a:spLocks/>
              </p:cNvSpPr>
              <p:nvPr/>
            </p:nvSpPr>
            <p:spPr bwMode="auto">
              <a:xfrm>
                <a:off x="3932" y="3672"/>
                <a:ext cx="4" cy="3"/>
              </a:xfrm>
              <a:custGeom>
                <a:avLst/>
                <a:gdLst>
                  <a:gd name="T0" fmla="*/ 2 w 4"/>
                  <a:gd name="T1" fmla="*/ 0 h 3"/>
                  <a:gd name="T2" fmla="*/ 3 w 4"/>
                  <a:gd name="T3" fmla="*/ 0 h 3"/>
                  <a:gd name="T4" fmla="*/ 4 w 4"/>
                  <a:gd name="T5" fmla="*/ 2 h 3"/>
                  <a:gd name="T6" fmla="*/ 3 w 4"/>
                  <a:gd name="T7" fmla="*/ 3 h 3"/>
                  <a:gd name="T8" fmla="*/ 1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3" y="0"/>
                    </a:lnTo>
                    <a:lnTo>
                      <a:pt x="4" y="2"/>
                    </a:lnTo>
                    <a:lnTo>
                      <a:pt x="3" y="3"/>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59" name="Freeform 261"/>
              <p:cNvSpPr>
                <a:spLocks/>
              </p:cNvSpPr>
              <p:nvPr/>
            </p:nvSpPr>
            <p:spPr bwMode="auto">
              <a:xfrm>
                <a:off x="3940" y="3659"/>
                <a:ext cx="5"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0" name="Freeform 262"/>
              <p:cNvSpPr>
                <a:spLocks/>
              </p:cNvSpPr>
              <p:nvPr/>
            </p:nvSpPr>
            <p:spPr bwMode="auto">
              <a:xfrm>
                <a:off x="3940" y="3700"/>
                <a:ext cx="5"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1" name="Freeform 263"/>
              <p:cNvSpPr>
                <a:spLocks/>
              </p:cNvSpPr>
              <p:nvPr/>
            </p:nvSpPr>
            <p:spPr bwMode="auto">
              <a:xfrm>
                <a:off x="3920" y="3679"/>
                <a:ext cx="4" cy="5"/>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2" name="Freeform 264"/>
              <p:cNvSpPr>
                <a:spLocks/>
              </p:cNvSpPr>
              <p:nvPr/>
            </p:nvSpPr>
            <p:spPr bwMode="auto">
              <a:xfrm>
                <a:off x="3961" y="3679"/>
                <a:ext cx="4" cy="5"/>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3" name="Freeform 265"/>
              <p:cNvSpPr>
                <a:spLocks/>
              </p:cNvSpPr>
              <p:nvPr/>
            </p:nvSpPr>
            <p:spPr bwMode="auto">
              <a:xfrm>
                <a:off x="3922" y="3669"/>
                <a:ext cx="5" cy="6"/>
              </a:xfrm>
              <a:custGeom>
                <a:avLst/>
                <a:gdLst>
                  <a:gd name="T0" fmla="*/ 6 w 9"/>
                  <a:gd name="T1" fmla="*/ 1 h 10"/>
                  <a:gd name="T2" fmla="*/ 8 w 9"/>
                  <a:gd name="T3" fmla="*/ 6 h 10"/>
                  <a:gd name="T4" fmla="*/ 6 w 9"/>
                  <a:gd name="T5" fmla="*/ 8 h 10"/>
                  <a:gd name="T6" fmla="*/ 2 w 9"/>
                  <a:gd name="T7" fmla="*/ 9 h 10"/>
                  <a:gd name="T8" fmla="*/ 2 w 9"/>
                  <a:gd name="T9" fmla="*/ 9 h 10"/>
                  <a:gd name="T10" fmla="*/ 1 w 9"/>
                  <a:gd name="T11" fmla="*/ 5 h 10"/>
                  <a:gd name="T12" fmla="*/ 2 w 9"/>
                  <a:gd name="T13" fmla="*/ 2 h 10"/>
                  <a:gd name="T14" fmla="*/ 6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6" y="1"/>
                    </a:moveTo>
                    <a:cubicBezTo>
                      <a:pt x="8" y="2"/>
                      <a:pt x="9" y="4"/>
                      <a:pt x="8" y="6"/>
                    </a:cubicBezTo>
                    <a:cubicBezTo>
                      <a:pt x="6" y="8"/>
                      <a:pt x="6" y="8"/>
                      <a:pt x="6" y="8"/>
                    </a:cubicBezTo>
                    <a:cubicBezTo>
                      <a:pt x="6" y="9"/>
                      <a:pt x="4" y="10"/>
                      <a:pt x="2" y="9"/>
                    </a:cubicBezTo>
                    <a:cubicBezTo>
                      <a:pt x="2" y="9"/>
                      <a:pt x="2" y="9"/>
                      <a:pt x="2" y="9"/>
                    </a:cubicBezTo>
                    <a:cubicBezTo>
                      <a:pt x="1" y="8"/>
                      <a:pt x="0" y="6"/>
                      <a:pt x="1" y="5"/>
                    </a:cubicBezTo>
                    <a:cubicBezTo>
                      <a:pt x="2" y="2"/>
                      <a:pt x="2" y="2"/>
                      <a:pt x="2" y="2"/>
                    </a:cubicBezTo>
                    <a:cubicBezTo>
                      <a:pt x="3"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4" name="Freeform 266"/>
              <p:cNvSpPr>
                <a:spLocks/>
              </p:cNvSpPr>
              <p:nvPr/>
            </p:nvSpPr>
            <p:spPr bwMode="auto">
              <a:xfrm>
                <a:off x="3958" y="3689"/>
                <a:ext cx="5" cy="5"/>
              </a:xfrm>
              <a:custGeom>
                <a:avLst/>
                <a:gdLst>
                  <a:gd name="T0" fmla="*/ 6 w 8"/>
                  <a:gd name="T1" fmla="*/ 1 h 9"/>
                  <a:gd name="T2" fmla="*/ 8 w 8"/>
                  <a:gd name="T3" fmla="*/ 5 h 9"/>
                  <a:gd name="T4" fmla="*/ 6 w 8"/>
                  <a:gd name="T5" fmla="*/ 7 h 9"/>
                  <a:gd name="T6" fmla="*/ 2 w 8"/>
                  <a:gd name="T7" fmla="*/ 9 h 9"/>
                  <a:gd name="T8" fmla="*/ 2 w 8"/>
                  <a:gd name="T9" fmla="*/ 9 h 9"/>
                  <a:gd name="T10" fmla="*/ 1 w 8"/>
                  <a:gd name="T11" fmla="*/ 4 h 9"/>
                  <a:gd name="T12" fmla="*/ 2 w 8"/>
                  <a:gd name="T13" fmla="*/ 2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8" y="2"/>
                      <a:pt x="8" y="4"/>
                      <a:pt x="8" y="5"/>
                    </a:cubicBezTo>
                    <a:cubicBezTo>
                      <a:pt x="6" y="7"/>
                      <a:pt x="6" y="7"/>
                      <a:pt x="6" y="7"/>
                    </a:cubicBezTo>
                    <a:cubicBezTo>
                      <a:pt x="5" y="9"/>
                      <a:pt x="3" y="9"/>
                      <a:pt x="2" y="9"/>
                    </a:cubicBezTo>
                    <a:cubicBezTo>
                      <a:pt x="2" y="9"/>
                      <a:pt x="2" y="9"/>
                      <a:pt x="2" y="9"/>
                    </a:cubicBezTo>
                    <a:cubicBezTo>
                      <a:pt x="0"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5" name="Freeform 267"/>
              <p:cNvSpPr>
                <a:spLocks/>
              </p:cNvSpPr>
              <p:nvPr/>
            </p:nvSpPr>
            <p:spPr bwMode="auto">
              <a:xfrm>
                <a:off x="3930" y="3697"/>
                <a:ext cx="5" cy="5"/>
              </a:xfrm>
              <a:custGeom>
                <a:avLst/>
                <a:gdLst>
                  <a:gd name="T0" fmla="*/ 0 w 9"/>
                  <a:gd name="T1" fmla="*/ 2 h 8"/>
                  <a:gd name="T2" fmla="*/ 5 w 9"/>
                  <a:gd name="T3" fmla="*/ 0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0"/>
                    </a:cubicBezTo>
                    <a:cubicBezTo>
                      <a:pt x="7" y="2"/>
                      <a:pt x="7" y="2"/>
                      <a:pt x="7" y="2"/>
                    </a:cubicBezTo>
                    <a:cubicBezTo>
                      <a:pt x="9" y="2"/>
                      <a:pt x="9" y="4"/>
                      <a:pt x="8" y="6"/>
                    </a:cubicBezTo>
                    <a:cubicBezTo>
                      <a:pt x="8" y="6"/>
                      <a:pt x="8" y="6"/>
                      <a:pt x="8" y="6"/>
                    </a:cubicBezTo>
                    <a:cubicBezTo>
                      <a:pt x="8" y="8"/>
                      <a:pt x="6"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6" name="Freeform 268"/>
              <p:cNvSpPr>
                <a:spLocks/>
              </p:cNvSpPr>
              <p:nvPr/>
            </p:nvSpPr>
            <p:spPr bwMode="auto">
              <a:xfrm>
                <a:off x="3949" y="3661"/>
                <a:ext cx="6" cy="5"/>
              </a:xfrm>
              <a:custGeom>
                <a:avLst/>
                <a:gdLst>
                  <a:gd name="T0" fmla="*/ 1 w 10"/>
                  <a:gd name="T1" fmla="*/ 2 h 8"/>
                  <a:gd name="T2" fmla="*/ 5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7" name="Freeform 269"/>
              <p:cNvSpPr>
                <a:spLocks/>
              </p:cNvSpPr>
              <p:nvPr/>
            </p:nvSpPr>
            <p:spPr bwMode="auto">
              <a:xfrm>
                <a:off x="3929" y="3661"/>
                <a:ext cx="6" cy="6"/>
              </a:xfrm>
              <a:custGeom>
                <a:avLst/>
                <a:gdLst>
                  <a:gd name="T0" fmla="*/ 8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8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2"/>
                    </a:moveTo>
                    <a:cubicBezTo>
                      <a:pt x="9" y="4"/>
                      <a:pt x="9" y="6"/>
                      <a:pt x="7" y="7"/>
                    </a:cubicBezTo>
                    <a:cubicBezTo>
                      <a:pt x="5" y="8"/>
                      <a:pt x="5" y="8"/>
                      <a:pt x="5" y="8"/>
                    </a:cubicBezTo>
                    <a:cubicBezTo>
                      <a:pt x="3" y="9"/>
                      <a:pt x="2" y="8"/>
                      <a:pt x="1" y="7"/>
                    </a:cubicBezTo>
                    <a:cubicBezTo>
                      <a:pt x="1" y="7"/>
                      <a:pt x="1" y="7"/>
                      <a:pt x="1" y="7"/>
                    </a:cubicBezTo>
                    <a:cubicBezTo>
                      <a:pt x="0" y="5"/>
                      <a:pt x="0" y="3"/>
                      <a:pt x="2" y="2"/>
                    </a:cubicBezTo>
                    <a:cubicBezTo>
                      <a:pt x="4" y="1"/>
                      <a:pt x="4" y="1"/>
                      <a:pt x="4" y="1"/>
                    </a:cubicBezTo>
                    <a:cubicBezTo>
                      <a:pt x="5" y="0"/>
                      <a:pt x="7" y="1"/>
                      <a:pt x="8"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8" name="Freeform 270"/>
              <p:cNvSpPr>
                <a:spLocks/>
              </p:cNvSpPr>
              <p:nvPr/>
            </p:nvSpPr>
            <p:spPr bwMode="auto">
              <a:xfrm>
                <a:off x="3950" y="3696"/>
                <a:ext cx="6" cy="6"/>
              </a:xfrm>
              <a:custGeom>
                <a:avLst/>
                <a:gdLst>
                  <a:gd name="T0" fmla="*/ 9 w 10"/>
                  <a:gd name="T1" fmla="*/ 2 h 9"/>
                  <a:gd name="T2" fmla="*/ 8 w 10"/>
                  <a:gd name="T3" fmla="*/ 6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69" name="Freeform 271"/>
              <p:cNvSpPr>
                <a:spLocks/>
              </p:cNvSpPr>
              <p:nvPr/>
            </p:nvSpPr>
            <p:spPr bwMode="auto">
              <a:xfrm>
                <a:off x="3922" y="3689"/>
                <a:ext cx="5" cy="6"/>
              </a:xfrm>
              <a:custGeom>
                <a:avLst/>
                <a:gdLst>
                  <a:gd name="T0" fmla="*/ 2 w 9"/>
                  <a:gd name="T1" fmla="*/ 1 h 9"/>
                  <a:gd name="T2" fmla="*/ 7 w 9"/>
                  <a:gd name="T3" fmla="*/ 2 h 9"/>
                  <a:gd name="T4" fmla="*/ 8 w 9"/>
                  <a:gd name="T5" fmla="*/ 4 h 9"/>
                  <a:gd name="T6" fmla="*/ 7 w 9"/>
                  <a:gd name="T7" fmla="*/ 8 h 9"/>
                  <a:gd name="T8" fmla="*/ 7 w 9"/>
                  <a:gd name="T9" fmla="*/ 8 h 9"/>
                  <a:gd name="T10" fmla="*/ 3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4" y="0"/>
                      <a:pt x="6" y="0"/>
                      <a:pt x="7" y="2"/>
                    </a:cubicBezTo>
                    <a:cubicBezTo>
                      <a:pt x="8" y="4"/>
                      <a:pt x="8" y="4"/>
                      <a:pt x="8" y="4"/>
                    </a:cubicBezTo>
                    <a:cubicBezTo>
                      <a:pt x="9" y="6"/>
                      <a:pt x="9" y="8"/>
                      <a:pt x="7" y="8"/>
                    </a:cubicBezTo>
                    <a:cubicBezTo>
                      <a:pt x="7" y="8"/>
                      <a:pt x="7" y="8"/>
                      <a:pt x="7" y="8"/>
                    </a:cubicBezTo>
                    <a:cubicBezTo>
                      <a:pt x="6" y="9"/>
                      <a:pt x="4" y="9"/>
                      <a:pt x="3" y="7"/>
                    </a:cubicBezTo>
                    <a:cubicBezTo>
                      <a:pt x="1" y="5"/>
                      <a:pt x="1" y="5"/>
                      <a:pt x="1" y="5"/>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0" name="Freeform 272"/>
              <p:cNvSpPr>
                <a:spLocks/>
              </p:cNvSpPr>
              <p:nvPr/>
            </p:nvSpPr>
            <p:spPr bwMode="auto">
              <a:xfrm>
                <a:off x="3957" y="3668"/>
                <a:ext cx="6" cy="6"/>
              </a:xfrm>
              <a:custGeom>
                <a:avLst/>
                <a:gdLst>
                  <a:gd name="T0" fmla="*/ 2 w 9"/>
                  <a:gd name="T1" fmla="*/ 1 h 10"/>
                  <a:gd name="T2" fmla="*/ 7 w 9"/>
                  <a:gd name="T3" fmla="*/ 2 h 10"/>
                  <a:gd name="T4" fmla="*/ 8 w 9"/>
                  <a:gd name="T5" fmla="*/ 5 h 10"/>
                  <a:gd name="T6" fmla="*/ 7 w 9"/>
                  <a:gd name="T7" fmla="*/ 9 h 10"/>
                  <a:gd name="T8" fmla="*/ 7 w 9"/>
                  <a:gd name="T9" fmla="*/ 9 h 10"/>
                  <a:gd name="T10" fmla="*/ 2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8" y="8"/>
                      <a:pt x="7" y="9"/>
                    </a:cubicBezTo>
                    <a:cubicBezTo>
                      <a:pt x="7" y="9"/>
                      <a:pt x="7" y="9"/>
                      <a:pt x="7" y="9"/>
                    </a:cubicBezTo>
                    <a:cubicBezTo>
                      <a:pt x="5" y="10"/>
                      <a:pt x="3" y="10"/>
                      <a:pt x="2"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1" name="Oval 273"/>
              <p:cNvSpPr>
                <a:spLocks noChangeArrowheads="1"/>
              </p:cNvSpPr>
              <p:nvPr/>
            </p:nvSpPr>
            <p:spPr bwMode="auto">
              <a:xfrm>
                <a:off x="3533" y="3637"/>
                <a:ext cx="88" cy="89"/>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2" name="Oval 274"/>
              <p:cNvSpPr>
                <a:spLocks noChangeArrowheads="1"/>
              </p:cNvSpPr>
              <p:nvPr/>
            </p:nvSpPr>
            <p:spPr bwMode="auto">
              <a:xfrm>
                <a:off x="3552" y="3657"/>
                <a:ext cx="50" cy="4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3" name="Oval 275"/>
              <p:cNvSpPr>
                <a:spLocks noChangeArrowheads="1"/>
              </p:cNvSpPr>
              <p:nvPr/>
            </p:nvSpPr>
            <p:spPr bwMode="auto">
              <a:xfrm>
                <a:off x="3560" y="3666"/>
                <a:ext cx="33" cy="32"/>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4" name="Oval 276"/>
              <p:cNvSpPr>
                <a:spLocks noChangeArrowheads="1"/>
              </p:cNvSpPr>
              <p:nvPr/>
            </p:nvSpPr>
            <p:spPr bwMode="auto">
              <a:xfrm>
                <a:off x="3568" y="3673"/>
                <a:ext cx="17" cy="17"/>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5" name="Freeform 277"/>
              <p:cNvSpPr>
                <a:spLocks/>
              </p:cNvSpPr>
              <p:nvPr/>
            </p:nvSpPr>
            <p:spPr bwMode="auto">
              <a:xfrm>
                <a:off x="3575" y="3669"/>
                <a:ext cx="4" cy="3"/>
              </a:xfrm>
              <a:custGeom>
                <a:avLst/>
                <a:gdLst>
                  <a:gd name="T0" fmla="*/ 1 w 4"/>
                  <a:gd name="T1" fmla="*/ 3 h 3"/>
                  <a:gd name="T2" fmla="*/ 0 w 4"/>
                  <a:gd name="T3" fmla="*/ 1 h 3"/>
                  <a:gd name="T4" fmla="*/ 1 w 4"/>
                  <a:gd name="T5" fmla="*/ 0 h 3"/>
                  <a:gd name="T6" fmla="*/ 2 w 4"/>
                  <a:gd name="T7" fmla="*/ 0 h 3"/>
                  <a:gd name="T8" fmla="*/ 4 w 4"/>
                  <a:gd name="T9" fmla="*/ 1 h 3"/>
                  <a:gd name="T10" fmla="*/ 2 w 4"/>
                  <a:gd name="T11" fmla="*/ 3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lnTo>
                      <a:pt x="0" y="1"/>
                    </a:lnTo>
                    <a:lnTo>
                      <a:pt x="1" y="0"/>
                    </a:lnTo>
                    <a:lnTo>
                      <a:pt x="2" y="0"/>
                    </a:lnTo>
                    <a:lnTo>
                      <a:pt x="4" y="1"/>
                    </a:lnTo>
                    <a:lnTo>
                      <a:pt x="2"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6" name="Freeform 278"/>
              <p:cNvSpPr>
                <a:spLocks/>
              </p:cNvSpPr>
              <p:nvPr/>
            </p:nvSpPr>
            <p:spPr bwMode="auto">
              <a:xfrm>
                <a:off x="3575" y="3692"/>
                <a:ext cx="4" cy="3"/>
              </a:xfrm>
              <a:custGeom>
                <a:avLst/>
                <a:gdLst>
                  <a:gd name="T0" fmla="*/ 1 w 4"/>
                  <a:gd name="T1" fmla="*/ 3 h 3"/>
                  <a:gd name="T2" fmla="*/ 0 w 4"/>
                  <a:gd name="T3" fmla="*/ 1 h 3"/>
                  <a:gd name="T4" fmla="*/ 1 w 4"/>
                  <a:gd name="T5" fmla="*/ 0 h 3"/>
                  <a:gd name="T6" fmla="*/ 2 w 4"/>
                  <a:gd name="T7" fmla="*/ 0 h 3"/>
                  <a:gd name="T8" fmla="*/ 4 w 4"/>
                  <a:gd name="T9" fmla="*/ 1 h 3"/>
                  <a:gd name="T10" fmla="*/ 2 w 4"/>
                  <a:gd name="T11" fmla="*/ 3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lnTo>
                      <a:pt x="0" y="1"/>
                    </a:lnTo>
                    <a:lnTo>
                      <a:pt x="1" y="0"/>
                    </a:lnTo>
                    <a:lnTo>
                      <a:pt x="2" y="0"/>
                    </a:lnTo>
                    <a:lnTo>
                      <a:pt x="4" y="1"/>
                    </a:lnTo>
                    <a:lnTo>
                      <a:pt x="2"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7" name="Freeform 279"/>
              <p:cNvSpPr>
                <a:spLocks/>
              </p:cNvSpPr>
              <p:nvPr/>
            </p:nvSpPr>
            <p:spPr bwMode="auto">
              <a:xfrm>
                <a:off x="3563" y="3680"/>
                <a:ext cx="3" cy="4"/>
              </a:xfrm>
              <a:custGeom>
                <a:avLst/>
                <a:gdLst>
                  <a:gd name="T0" fmla="*/ 3 w 3"/>
                  <a:gd name="T1" fmla="*/ 3 h 4"/>
                  <a:gd name="T2" fmla="*/ 2 w 3"/>
                  <a:gd name="T3" fmla="*/ 4 h 4"/>
                  <a:gd name="T4" fmla="*/ 0 w 3"/>
                  <a:gd name="T5" fmla="*/ 3 h 4"/>
                  <a:gd name="T6" fmla="*/ 0 w 3"/>
                  <a:gd name="T7" fmla="*/ 1 h 4"/>
                  <a:gd name="T8" fmla="*/ 2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2" y="4"/>
                    </a:lnTo>
                    <a:lnTo>
                      <a:pt x="0" y="3"/>
                    </a:lnTo>
                    <a:lnTo>
                      <a:pt x="0" y="1"/>
                    </a:lnTo>
                    <a:lnTo>
                      <a:pt x="2"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8" name="Freeform 280"/>
              <p:cNvSpPr>
                <a:spLocks/>
              </p:cNvSpPr>
              <p:nvPr/>
            </p:nvSpPr>
            <p:spPr bwMode="auto">
              <a:xfrm>
                <a:off x="3587" y="3680"/>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79" name="Freeform 281"/>
              <p:cNvSpPr>
                <a:spLocks/>
              </p:cNvSpPr>
              <p:nvPr/>
            </p:nvSpPr>
            <p:spPr bwMode="auto">
              <a:xfrm>
                <a:off x="3566" y="3689"/>
                <a:ext cx="4" cy="3"/>
              </a:xfrm>
              <a:custGeom>
                <a:avLst/>
                <a:gdLst>
                  <a:gd name="T0" fmla="*/ 4 w 4"/>
                  <a:gd name="T1" fmla="*/ 1 h 3"/>
                  <a:gd name="T2" fmla="*/ 3 w 4"/>
                  <a:gd name="T3" fmla="*/ 2 h 3"/>
                  <a:gd name="T4" fmla="*/ 2 w 4"/>
                  <a:gd name="T5" fmla="*/ 3 h 3"/>
                  <a:gd name="T6" fmla="*/ 0 w 4"/>
                  <a:gd name="T7" fmla="*/ 1 h 3"/>
                  <a:gd name="T8" fmla="*/ 1 w 4"/>
                  <a:gd name="T9" fmla="*/ 0 h 3"/>
                  <a:gd name="T10" fmla="*/ 3 w 4"/>
                  <a:gd name="T11" fmla="*/ 0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3" y="2"/>
                    </a:lnTo>
                    <a:lnTo>
                      <a:pt x="2" y="3"/>
                    </a:lnTo>
                    <a:lnTo>
                      <a:pt x="0" y="1"/>
                    </a:lnTo>
                    <a:lnTo>
                      <a:pt x="1" y="0"/>
                    </a:lnTo>
                    <a:lnTo>
                      <a:pt x="3"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0" name="Freeform 282"/>
              <p:cNvSpPr>
                <a:spLocks/>
              </p:cNvSpPr>
              <p:nvPr/>
            </p:nvSpPr>
            <p:spPr bwMode="auto">
              <a:xfrm>
                <a:off x="3583" y="3672"/>
                <a:ext cx="3" cy="3"/>
              </a:xfrm>
              <a:custGeom>
                <a:avLst/>
                <a:gdLst>
                  <a:gd name="T0" fmla="*/ 3 w 3"/>
                  <a:gd name="T1" fmla="*/ 1 h 3"/>
                  <a:gd name="T2" fmla="*/ 3 w 3"/>
                  <a:gd name="T3" fmla="*/ 3 h 3"/>
                  <a:gd name="T4" fmla="*/ 2 w 3"/>
                  <a:gd name="T5" fmla="*/ 3 h 3"/>
                  <a:gd name="T6" fmla="*/ 0 w 3"/>
                  <a:gd name="T7" fmla="*/ 2 h 3"/>
                  <a:gd name="T8" fmla="*/ 1 w 3"/>
                  <a:gd name="T9" fmla="*/ 0 h 3"/>
                  <a:gd name="T10" fmla="*/ 2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3"/>
                    </a:lnTo>
                    <a:lnTo>
                      <a:pt x="2" y="3"/>
                    </a:lnTo>
                    <a:lnTo>
                      <a:pt x="0" y="2"/>
                    </a:lnTo>
                    <a:lnTo>
                      <a:pt x="1" y="0"/>
                    </a:lnTo>
                    <a:lnTo>
                      <a:pt x="2"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1" name="Freeform 283"/>
              <p:cNvSpPr>
                <a:spLocks/>
              </p:cNvSpPr>
              <p:nvPr/>
            </p:nvSpPr>
            <p:spPr bwMode="auto">
              <a:xfrm>
                <a:off x="3583" y="3689"/>
                <a:ext cx="3" cy="3"/>
              </a:xfrm>
              <a:custGeom>
                <a:avLst/>
                <a:gdLst>
                  <a:gd name="T0" fmla="*/ 2 w 3"/>
                  <a:gd name="T1" fmla="*/ 0 h 3"/>
                  <a:gd name="T2" fmla="*/ 3 w 3"/>
                  <a:gd name="T3" fmla="*/ 0 h 3"/>
                  <a:gd name="T4" fmla="*/ 3 w 3"/>
                  <a:gd name="T5" fmla="*/ 1 h 3"/>
                  <a:gd name="T6" fmla="*/ 2 w 3"/>
                  <a:gd name="T7" fmla="*/ 3 h 3"/>
                  <a:gd name="T8" fmla="*/ 1 w 3"/>
                  <a:gd name="T9" fmla="*/ 2 h 3"/>
                  <a:gd name="T10" fmla="*/ 0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lnTo>
                      <a:pt x="3" y="0"/>
                    </a:lnTo>
                    <a:lnTo>
                      <a:pt x="3" y="1"/>
                    </a:lnTo>
                    <a:lnTo>
                      <a:pt x="2" y="3"/>
                    </a:lnTo>
                    <a:lnTo>
                      <a:pt x="1" y="2"/>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2" name="Freeform 284"/>
              <p:cNvSpPr>
                <a:spLocks/>
              </p:cNvSpPr>
              <p:nvPr/>
            </p:nvSpPr>
            <p:spPr bwMode="auto">
              <a:xfrm>
                <a:off x="3566" y="3672"/>
                <a:ext cx="4" cy="3"/>
              </a:xfrm>
              <a:custGeom>
                <a:avLst/>
                <a:gdLst>
                  <a:gd name="T0" fmla="*/ 2 w 4"/>
                  <a:gd name="T1" fmla="*/ 0 h 3"/>
                  <a:gd name="T2" fmla="*/ 3 w 4"/>
                  <a:gd name="T3" fmla="*/ 0 h 3"/>
                  <a:gd name="T4" fmla="*/ 4 w 4"/>
                  <a:gd name="T5" fmla="*/ 2 h 3"/>
                  <a:gd name="T6" fmla="*/ 3 w 4"/>
                  <a:gd name="T7" fmla="*/ 3 h 3"/>
                  <a:gd name="T8" fmla="*/ 1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3" y="0"/>
                    </a:lnTo>
                    <a:lnTo>
                      <a:pt x="4" y="2"/>
                    </a:lnTo>
                    <a:lnTo>
                      <a:pt x="3" y="3"/>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3" name="Freeform 285"/>
              <p:cNvSpPr>
                <a:spLocks/>
              </p:cNvSpPr>
              <p:nvPr/>
            </p:nvSpPr>
            <p:spPr bwMode="auto">
              <a:xfrm>
                <a:off x="3574" y="3659"/>
                <a:ext cx="5"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4" name="Freeform 286"/>
              <p:cNvSpPr>
                <a:spLocks/>
              </p:cNvSpPr>
              <p:nvPr/>
            </p:nvSpPr>
            <p:spPr bwMode="auto">
              <a:xfrm>
                <a:off x="3574" y="3700"/>
                <a:ext cx="5"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5" name="Freeform 287"/>
              <p:cNvSpPr>
                <a:spLocks/>
              </p:cNvSpPr>
              <p:nvPr/>
            </p:nvSpPr>
            <p:spPr bwMode="auto">
              <a:xfrm>
                <a:off x="3554" y="3679"/>
                <a:ext cx="4" cy="5"/>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6" name="Freeform 288"/>
              <p:cNvSpPr>
                <a:spLocks/>
              </p:cNvSpPr>
              <p:nvPr/>
            </p:nvSpPr>
            <p:spPr bwMode="auto">
              <a:xfrm>
                <a:off x="3595" y="3679"/>
                <a:ext cx="4" cy="5"/>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7" name="Freeform 289"/>
              <p:cNvSpPr>
                <a:spLocks/>
              </p:cNvSpPr>
              <p:nvPr/>
            </p:nvSpPr>
            <p:spPr bwMode="auto">
              <a:xfrm>
                <a:off x="3556" y="3669"/>
                <a:ext cx="6" cy="6"/>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8" name="Freeform 290"/>
              <p:cNvSpPr>
                <a:spLocks/>
              </p:cNvSpPr>
              <p:nvPr/>
            </p:nvSpPr>
            <p:spPr bwMode="auto">
              <a:xfrm>
                <a:off x="3592" y="3689"/>
                <a:ext cx="5" cy="5"/>
              </a:xfrm>
              <a:custGeom>
                <a:avLst/>
                <a:gdLst>
                  <a:gd name="T0" fmla="*/ 6 w 9"/>
                  <a:gd name="T1" fmla="*/ 1 h 9"/>
                  <a:gd name="T2" fmla="*/ 8 w 9"/>
                  <a:gd name="T3" fmla="*/ 5 h 9"/>
                  <a:gd name="T4" fmla="*/ 6 w 9"/>
                  <a:gd name="T5" fmla="*/ 7 h 9"/>
                  <a:gd name="T6" fmla="*/ 2 w 9"/>
                  <a:gd name="T7" fmla="*/ 9 h 9"/>
                  <a:gd name="T8" fmla="*/ 2 w 9"/>
                  <a:gd name="T9" fmla="*/ 9 h 9"/>
                  <a:gd name="T10" fmla="*/ 1 w 9"/>
                  <a:gd name="T11" fmla="*/ 4 h 9"/>
                  <a:gd name="T12" fmla="*/ 2 w 9"/>
                  <a:gd name="T13" fmla="*/ 2 h 9"/>
                  <a:gd name="T14" fmla="*/ 6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1"/>
                    </a:moveTo>
                    <a:cubicBezTo>
                      <a:pt x="8" y="2"/>
                      <a:pt x="9" y="4"/>
                      <a:pt x="8" y="5"/>
                    </a:cubicBezTo>
                    <a:cubicBezTo>
                      <a:pt x="6" y="7"/>
                      <a:pt x="6" y="7"/>
                      <a:pt x="6" y="7"/>
                    </a:cubicBezTo>
                    <a:cubicBezTo>
                      <a:pt x="6" y="9"/>
                      <a:pt x="4" y="9"/>
                      <a:pt x="2" y="9"/>
                    </a:cubicBezTo>
                    <a:cubicBezTo>
                      <a:pt x="2" y="9"/>
                      <a:pt x="2" y="9"/>
                      <a:pt x="2" y="9"/>
                    </a:cubicBezTo>
                    <a:cubicBezTo>
                      <a:pt x="1"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89" name="Freeform 291"/>
              <p:cNvSpPr>
                <a:spLocks/>
              </p:cNvSpPr>
              <p:nvPr/>
            </p:nvSpPr>
            <p:spPr bwMode="auto">
              <a:xfrm>
                <a:off x="3564" y="3697"/>
                <a:ext cx="5" cy="5"/>
              </a:xfrm>
              <a:custGeom>
                <a:avLst/>
                <a:gdLst>
                  <a:gd name="T0" fmla="*/ 1 w 9"/>
                  <a:gd name="T1" fmla="*/ 2 h 8"/>
                  <a:gd name="T2" fmla="*/ 5 w 9"/>
                  <a:gd name="T3" fmla="*/ 0 h 8"/>
                  <a:gd name="T4" fmla="*/ 7 w 9"/>
                  <a:gd name="T5" fmla="*/ 2 h 8"/>
                  <a:gd name="T6" fmla="*/ 9 w 9"/>
                  <a:gd name="T7" fmla="*/ 6 h 8"/>
                  <a:gd name="T8" fmla="*/ 9 w 9"/>
                  <a:gd name="T9" fmla="*/ 6 h 8"/>
                  <a:gd name="T10" fmla="*/ 4 w 9"/>
                  <a:gd name="T11" fmla="*/ 7 h 8"/>
                  <a:gd name="T12" fmla="*/ 2 w 9"/>
                  <a:gd name="T13" fmla="*/ 6 h 8"/>
                  <a:gd name="T14" fmla="*/ 1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2"/>
                    </a:moveTo>
                    <a:cubicBezTo>
                      <a:pt x="1" y="0"/>
                      <a:pt x="3" y="0"/>
                      <a:pt x="5" y="0"/>
                    </a:cubicBezTo>
                    <a:cubicBezTo>
                      <a:pt x="7" y="2"/>
                      <a:pt x="7" y="2"/>
                      <a:pt x="7" y="2"/>
                    </a:cubicBezTo>
                    <a:cubicBezTo>
                      <a:pt x="9" y="2"/>
                      <a:pt x="9" y="4"/>
                      <a:pt x="9" y="6"/>
                    </a:cubicBezTo>
                    <a:cubicBezTo>
                      <a:pt x="9" y="6"/>
                      <a:pt x="9" y="6"/>
                      <a:pt x="9" y="6"/>
                    </a:cubicBezTo>
                    <a:cubicBezTo>
                      <a:pt x="8" y="8"/>
                      <a:pt x="6" y="8"/>
                      <a:pt x="4" y="7"/>
                    </a:cubicBezTo>
                    <a:cubicBezTo>
                      <a:pt x="2" y="6"/>
                      <a:pt x="2" y="6"/>
                      <a:pt x="2" y="6"/>
                    </a:cubicBezTo>
                    <a:cubicBezTo>
                      <a:pt x="0"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0" name="Freeform 292"/>
              <p:cNvSpPr>
                <a:spLocks/>
              </p:cNvSpPr>
              <p:nvPr/>
            </p:nvSpPr>
            <p:spPr bwMode="auto">
              <a:xfrm>
                <a:off x="3583" y="3661"/>
                <a:ext cx="6" cy="5"/>
              </a:xfrm>
              <a:custGeom>
                <a:avLst/>
                <a:gdLst>
                  <a:gd name="T0" fmla="*/ 1 w 10"/>
                  <a:gd name="T1" fmla="*/ 2 h 8"/>
                  <a:gd name="T2" fmla="*/ 6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6"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1" name="Freeform 293"/>
              <p:cNvSpPr>
                <a:spLocks/>
              </p:cNvSpPr>
              <p:nvPr/>
            </p:nvSpPr>
            <p:spPr bwMode="auto">
              <a:xfrm>
                <a:off x="3563" y="3661"/>
                <a:ext cx="6" cy="6"/>
              </a:xfrm>
              <a:custGeom>
                <a:avLst/>
                <a:gdLst>
                  <a:gd name="T0" fmla="*/ 9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9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2"/>
                    </a:moveTo>
                    <a:cubicBezTo>
                      <a:pt x="9" y="4"/>
                      <a:pt x="9" y="6"/>
                      <a:pt x="7" y="7"/>
                    </a:cubicBezTo>
                    <a:cubicBezTo>
                      <a:pt x="5" y="8"/>
                      <a:pt x="5" y="8"/>
                      <a:pt x="5" y="8"/>
                    </a:cubicBezTo>
                    <a:cubicBezTo>
                      <a:pt x="4" y="9"/>
                      <a:pt x="2" y="8"/>
                      <a:pt x="1" y="7"/>
                    </a:cubicBezTo>
                    <a:cubicBezTo>
                      <a:pt x="1" y="7"/>
                      <a:pt x="1" y="7"/>
                      <a:pt x="1" y="7"/>
                    </a:cubicBezTo>
                    <a:cubicBezTo>
                      <a:pt x="0" y="5"/>
                      <a:pt x="0"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2" name="Freeform 294"/>
              <p:cNvSpPr>
                <a:spLocks/>
              </p:cNvSpPr>
              <p:nvPr/>
            </p:nvSpPr>
            <p:spPr bwMode="auto">
              <a:xfrm>
                <a:off x="3584" y="3696"/>
                <a:ext cx="6"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3" name="Freeform 295"/>
              <p:cNvSpPr>
                <a:spLocks/>
              </p:cNvSpPr>
              <p:nvPr/>
            </p:nvSpPr>
            <p:spPr bwMode="auto">
              <a:xfrm>
                <a:off x="3557" y="3689"/>
                <a:ext cx="5" cy="6"/>
              </a:xfrm>
              <a:custGeom>
                <a:avLst/>
                <a:gdLst>
                  <a:gd name="T0" fmla="*/ 2 w 8"/>
                  <a:gd name="T1" fmla="*/ 1 h 9"/>
                  <a:gd name="T2" fmla="*/ 6 w 8"/>
                  <a:gd name="T3" fmla="*/ 2 h 9"/>
                  <a:gd name="T4" fmla="*/ 7 w 8"/>
                  <a:gd name="T5" fmla="*/ 4 h 9"/>
                  <a:gd name="T6" fmla="*/ 6 w 8"/>
                  <a:gd name="T7" fmla="*/ 8 h 9"/>
                  <a:gd name="T8" fmla="*/ 6 w 8"/>
                  <a:gd name="T9" fmla="*/ 8 h 9"/>
                  <a:gd name="T10" fmla="*/ 2 w 8"/>
                  <a:gd name="T11" fmla="*/ 7 h 9"/>
                  <a:gd name="T12" fmla="*/ 1 w 8"/>
                  <a:gd name="T13" fmla="*/ 5 h 9"/>
                  <a:gd name="T14" fmla="*/ 2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1"/>
                    </a:moveTo>
                    <a:cubicBezTo>
                      <a:pt x="3" y="0"/>
                      <a:pt x="5" y="0"/>
                      <a:pt x="6" y="2"/>
                    </a:cubicBezTo>
                    <a:cubicBezTo>
                      <a:pt x="7" y="4"/>
                      <a:pt x="7" y="4"/>
                      <a:pt x="7" y="4"/>
                    </a:cubicBezTo>
                    <a:cubicBezTo>
                      <a:pt x="8" y="6"/>
                      <a:pt x="8" y="8"/>
                      <a:pt x="6" y="8"/>
                    </a:cubicBezTo>
                    <a:cubicBezTo>
                      <a:pt x="6" y="8"/>
                      <a:pt x="6" y="8"/>
                      <a:pt x="6"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4" name="Freeform 296"/>
              <p:cNvSpPr>
                <a:spLocks/>
              </p:cNvSpPr>
              <p:nvPr/>
            </p:nvSpPr>
            <p:spPr bwMode="auto">
              <a:xfrm>
                <a:off x="3591" y="3668"/>
                <a:ext cx="6" cy="6"/>
              </a:xfrm>
              <a:custGeom>
                <a:avLst/>
                <a:gdLst>
                  <a:gd name="T0" fmla="*/ 2 w 9"/>
                  <a:gd name="T1" fmla="*/ 1 h 10"/>
                  <a:gd name="T2" fmla="*/ 7 w 9"/>
                  <a:gd name="T3" fmla="*/ 2 h 10"/>
                  <a:gd name="T4" fmla="*/ 8 w 9"/>
                  <a:gd name="T5" fmla="*/ 5 h 10"/>
                  <a:gd name="T6" fmla="*/ 7 w 9"/>
                  <a:gd name="T7" fmla="*/ 9 h 10"/>
                  <a:gd name="T8" fmla="*/ 7 w 9"/>
                  <a:gd name="T9" fmla="*/ 9 h 10"/>
                  <a:gd name="T10" fmla="*/ 3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9" y="8"/>
                      <a:pt x="7" y="9"/>
                    </a:cubicBezTo>
                    <a:cubicBezTo>
                      <a:pt x="7" y="9"/>
                      <a:pt x="7" y="9"/>
                      <a:pt x="7" y="9"/>
                    </a:cubicBezTo>
                    <a:cubicBezTo>
                      <a:pt x="6" y="10"/>
                      <a:pt x="4" y="10"/>
                      <a:pt x="3"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5" name="Oval 297"/>
              <p:cNvSpPr>
                <a:spLocks noChangeArrowheads="1"/>
              </p:cNvSpPr>
              <p:nvPr/>
            </p:nvSpPr>
            <p:spPr bwMode="auto">
              <a:xfrm>
                <a:off x="3432" y="3637"/>
                <a:ext cx="88" cy="89"/>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6" name="Oval 298"/>
              <p:cNvSpPr>
                <a:spLocks noChangeArrowheads="1"/>
              </p:cNvSpPr>
              <p:nvPr/>
            </p:nvSpPr>
            <p:spPr bwMode="auto">
              <a:xfrm>
                <a:off x="3451" y="3657"/>
                <a:ext cx="50" cy="4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7" name="Oval 299"/>
              <p:cNvSpPr>
                <a:spLocks noChangeArrowheads="1"/>
              </p:cNvSpPr>
              <p:nvPr/>
            </p:nvSpPr>
            <p:spPr bwMode="auto">
              <a:xfrm>
                <a:off x="3460" y="3666"/>
                <a:ext cx="33" cy="32"/>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8" name="Oval 300"/>
              <p:cNvSpPr>
                <a:spLocks noChangeArrowheads="1"/>
              </p:cNvSpPr>
              <p:nvPr/>
            </p:nvSpPr>
            <p:spPr bwMode="auto">
              <a:xfrm>
                <a:off x="3468" y="3673"/>
                <a:ext cx="17" cy="17"/>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99" name="Freeform 301"/>
              <p:cNvSpPr>
                <a:spLocks/>
              </p:cNvSpPr>
              <p:nvPr/>
            </p:nvSpPr>
            <p:spPr bwMode="auto">
              <a:xfrm>
                <a:off x="3474" y="3669"/>
                <a:ext cx="4" cy="3"/>
              </a:xfrm>
              <a:custGeom>
                <a:avLst/>
                <a:gdLst>
                  <a:gd name="T0" fmla="*/ 2 w 4"/>
                  <a:gd name="T1" fmla="*/ 3 h 3"/>
                  <a:gd name="T2" fmla="*/ 0 w 4"/>
                  <a:gd name="T3" fmla="*/ 1 h 3"/>
                  <a:gd name="T4" fmla="*/ 2 w 4"/>
                  <a:gd name="T5" fmla="*/ 0 h 3"/>
                  <a:gd name="T6" fmla="*/ 3 w 4"/>
                  <a:gd name="T7" fmla="*/ 0 h 3"/>
                  <a:gd name="T8" fmla="*/ 4 w 4"/>
                  <a:gd name="T9" fmla="*/ 1 h 3"/>
                  <a:gd name="T10" fmla="*/ 3 w 4"/>
                  <a:gd name="T11" fmla="*/ 3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1"/>
                    </a:lnTo>
                    <a:lnTo>
                      <a:pt x="2" y="0"/>
                    </a:lnTo>
                    <a:lnTo>
                      <a:pt x="3" y="0"/>
                    </a:lnTo>
                    <a:lnTo>
                      <a:pt x="4" y="1"/>
                    </a:lnTo>
                    <a:lnTo>
                      <a:pt x="3" y="3"/>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0" name="Freeform 302"/>
              <p:cNvSpPr>
                <a:spLocks/>
              </p:cNvSpPr>
              <p:nvPr/>
            </p:nvSpPr>
            <p:spPr bwMode="auto">
              <a:xfrm>
                <a:off x="3474" y="3692"/>
                <a:ext cx="4" cy="3"/>
              </a:xfrm>
              <a:custGeom>
                <a:avLst/>
                <a:gdLst>
                  <a:gd name="T0" fmla="*/ 2 w 4"/>
                  <a:gd name="T1" fmla="*/ 3 h 3"/>
                  <a:gd name="T2" fmla="*/ 0 w 4"/>
                  <a:gd name="T3" fmla="*/ 1 h 3"/>
                  <a:gd name="T4" fmla="*/ 2 w 4"/>
                  <a:gd name="T5" fmla="*/ 0 h 3"/>
                  <a:gd name="T6" fmla="*/ 3 w 4"/>
                  <a:gd name="T7" fmla="*/ 0 h 3"/>
                  <a:gd name="T8" fmla="*/ 4 w 4"/>
                  <a:gd name="T9" fmla="*/ 1 h 3"/>
                  <a:gd name="T10" fmla="*/ 3 w 4"/>
                  <a:gd name="T11" fmla="*/ 3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1"/>
                    </a:lnTo>
                    <a:lnTo>
                      <a:pt x="2" y="0"/>
                    </a:lnTo>
                    <a:lnTo>
                      <a:pt x="3" y="0"/>
                    </a:lnTo>
                    <a:lnTo>
                      <a:pt x="4" y="1"/>
                    </a:lnTo>
                    <a:lnTo>
                      <a:pt x="3" y="3"/>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1" name="Freeform 303"/>
              <p:cNvSpPr>
                <a:spLocks/>
              </p:cNvSpPr>
              <p:nvPr/>
            </p:nvSpPr>
            <p:spPr bwMode="auto">
              <a:xfrm>
                <a:off x="3463" y="3680"/>
                <a:ext cx="3" cy="4"/>
              </a:xfrm>
              <a:custGeom>
                <a:avLst/>
                <a:gdLst>
                  <a:gd name="T0" fmla="*/ 3 w 3"/>
                  <a:gd name="T1" fmla="*/ 3 h 4"/>
                  <a:gd name="T2" fmla="*/ 2 w 3"/>
                  <a:gd name="T3" fmla="*/ 4 h 4"/>
                  <a:gd name="T4" fmla="*/ 0 w 3"/>
                  <a:gd name="T5" fmla="*/ 3 h 4"/>
                  <a:gd name="T6" fmla="*/ 0 w 3"/>
                  <a:gd name="T7" fmla="*/ 1 h 4"/>
                  <a:gd name="T8" fmla="*/ 2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2" y="4"/>
                    </a:lnTo>
                    <a:lnTo>
                      <a:pt x="0" y="3"/>
                    </a:lnTo>
                    <a:lnTo>
                      <a:pt x="0" y="1"/>
                    </a:lnTo>
                    <a:lnTo>
                      <a:pt x="2"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2" name="Freeform 304"/>
              <p:cNvSpPr>
                <a:spLocks/>
              </p:cNvSpPr>
              <p:nvPr/>
            </p:nvSpPr>
            <p:spPr bwMode="auto">
              <a:xfrm>
                <a:off x="3487" y="3680"/>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3" name="Freeform 305"/>
              <p:cNvSpPr>
                <a:spLocks/>
              </p:cNvSpPr>
              <p:nvPr/>
            </p:nvSpPr>
            <p:spPr bwMode="auto">
              <a:xfrm>
                <a:off x="3467" y="3689"/>
                <a:ext cx="3" cy="3"/>
              </a:xfrm>
              <a:custGeom>
                <a:avLst/>
                <a:gdLst>
                  <a:gd name="T0" fmla="*/ 3 w 3"/>
                  <a:gd name="T1" fmla="*/ 1 h 3"/>
                  <a:gd name="T2" fmla="*/ 2 w 3"/>
                  <a:gd name="T3" fmla="*/ 2 h 3"/>
                  <a:gd name="T4" fmla="*/ 1 w 3"/>
                  <a:gd name="T5" fmla="*/ 3 h 3"/>
                  <a:gd name="T6" fmla="*/ 0 w 3"/>
                  <a:gd name="T7" fmla="*/ 1 h 3"/>
                  <a:gd name="T8" fmla="*/ 0 w 3"/>
                  <a:gd name="T9" fmla="*/ 0 h 3"/>
                  <a:gd name="T10" fmla="*/ 1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2" y="2"/>
                    </a:lnTo>
                    <a:lnTo>
                      <a:pt x="1" y="3"/>
                    </a:lnTo>
                    <a:lnTo>
                      <a:pt x="0" y="1"/>
                    </a:lnTo>
                    <a:lnTo>
                      <a:pt x="0" y="0"/>
                    </a:lnTo>
                    <a:lnTo>
                      <a:pt x="1"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4" name="Freeform 306"/>
              <p:cNvSpPr>
                <a:spLocks/>
              </p:cNvSpPr>
              <p:nvPr/>
            </p:nvSpPr>
            <p:spPr bwMode="auto">
              <a:xfrm>
                <a:off x="3483" y="3672"/>
                <a:ext cx="3" cy="3"/>
              </a:xfrm>
              <a:custGeom>
                <a:avLst/>
                <a:gdLst>
                  <a:gd name="T0" fmla="*/ 3 w 3"/>
                  <a:gd name="T1" fmla="*/ 1 h 3"/>
                  <a:gd name="T2" fmla="*/ 3 w 3"/>
                  <a:gd name="T3" fmla="*/ 3 h 3"/>
                  <a:gd name="T4" fmla="*/ 1 w 3"/>
                  <a:gd name="T5" fmla="*/ 3 h 3"/>
                  <a:gd name="T6" fmla="*/ 0 w 3"/>
                  <a:gd name="T7" fmla="*/ 2 h 3"/>
                  <a:gd name="T8" fmla="*/ 0 w 3"/>
                  <a:gd name="T9" fmla="*/ 0 h 3"/>
                  <a:gd name="T10" fmla="*/ 2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3"/>
                    </a:lnTo>
                    <a:lnTo>
                      <a:pt x="1" y="3"/>
                    </a:lnTo>
                    <a:lnTo>
                      <a:pt x="0" y="2"/>
                    </a:lnTo>
                    <a:lnTo>
                      <a:pt x="0" y="0"/>
                    </a:lnTo>
                    <a:lnTo>
                      <a:pt x="2" y="0"/>
                    </a:lnTo>
                    <a:lnTo>
                      <a:pt x="3"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5" name="Freeform 307"/>
              <p:cNvSpPr>
                <a:spLocks/>
              </p:cNvSpPr>
              <p:nvPr/>
            </p:nvSpPr>
            <p:spPr bwMode="auto">
              <a:xfrm>
                <a:off x="3483" y="3689"/>
                <a:ext cx="3" cy="3"/>
              </a:xfrm>
              <a:custGeom>
                <a:avLst/>
                <a:gdLst>
                  <a:gd name="T0" fmla="*/ 1 w 3"/>
                  <a:gd name="T1" fmla="*/ 0 h 3"/>
                  <a:gd name="T2" fmla="*/ 3 w 3"/>
                  <a:gd name="T3" fmla="*/ 0 h 3"/>
                  <a:gd name="T4" fmla="*/ 3 w 3"/>
                  <a:gd name="T5" fmla="*/ 1 h 3"/>
                  <a:gd name="T6" fmla="*/ 2 w 3"/>
                  <a:gd name="T7" fmla="*/ 3 h 3"/>
                  <a:gd name="T8" fmla="*/ 0 w 3"/>
                  <a:gd name="T9" fmla="*/ 2 h 3"/>
                  <a:gd name="T10" fmla="*/ 0 w 3"/>
                  <a:gd name="T11" fmla="*/ 1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lnTo>
                      <a:pt x="3" y="0"/>
                    </a:lnTo>
                    <a:lnTo>
                      <a:pt x="3" y="1"/>
                    </a:lnTo>
                    <a:lnTo>
                      <a:pt x="2" y="3"/>
                    </a:lnTo>
                    <a:lnTo>
                      <a:pt x="0" y="2"/>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6" name="Freeform 308"/>
              <p:cNvSpPr>
                <a:spLocks/>
              </p:cNvSpPr>
              <p:nvPr/>
            </p:nvSpPr>
            <p:spPr bwMode="auto">
              <a:xfrm>
                <a:off x="3467" y="3672"/>
                <a:ext cx="3" cy="3"/>
              </a:xfrm>
              <a:custGeom>
                <a:avLst/>
                <a:gdLst>
                  <a:gd name="T0" fmla="*/ 1 w 3"/>
                  <a:gd name="T1" fmla="*/ 0 h 3"/>
                  <a:gd name="T2" fmla="*/ 2 w 3"/>
                  <a:gd name="T3" fmla="*/ 0 h 3"/>
                  <a:gd name="T4" fmla="*/ 3 w 3"/>
                  <a:gd name="T5" fmla="*/ 2 h 3"/>
                  <a:gd name="T6" fmla="*/ 1 w 3"/>
                  <a:gd name="T7" fmla="*/ 3 h 3"/>
                  <a:gd name="T8" fmla="*/ 0 w 3"/>
                  <a:gd name="T9" fmla="*/ 3 h 3"/>
                  <a:gd name="T10" fmla="*/ 0 w 3"/>
                  <a:gd name="T11" fmla="*/ 1 h 3"/>
                  <a:gd name="T12" fmla="*/ 1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lnTo>
                      <a:pt x="2" y="0"/>
                    </a:lnTo>
                    <a:lnTo>
                      <a:pt x="3" y="2"/>
                    </a:lnTo>
                    <a:lnTo>
                      <a:pt x="1" y="3"/>
                    </a:lnTo>
                    <a:lnTo>
                      <a:pt x="0"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7" name="Freeform 309"/>
              <p:cNvSpPr>
                <a:spLocks/>
              </p:cNvSpPr>
              <p:nvPr/>
            </p:nvSpPr>
            <p:spPr bwMode="auto">
              <a:xfrm>
                <a:off x="3474" y="3659"/>
                <a:ext cx="5"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8" name="Freeform 310"/>
              <p:cNvSpPr>
                <a:spLocks/>
              </p:cNvSpPr>
              <p:nvPr/>
            </p:nvSpPr>
            <p:spPr bwMode="auto">
              <a:xfrm>
                <a:off x="3474" y="3700"/>
                <a:ext cx="5"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09" name="Freeform 311"/>
              <p:cNvSpPr>
                <a:spLocks/>
              </p:cNvSpPr>
              <p:nvPr/>
            </p:nvSpPr>
            <p:spPr bwMode="auto">
              <a:xfrm>
                <a:off x="3454" y="3679"/>
                <a:ext cx="4" cy="5"/>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0" name="Freeform 312"/>
              <p:cNvSpPr>
                <a:spLocks/>
              </p:cNvSpPr>
              <p:nvPr/>
            </p:nvSpPr>
            <p:spPr bwMode="auto">
              <a:xfrm>
                <a:off x="3494" y="3679"/>
                <a:ext cx="5" cy="5"/>
              </a:xfrm>
              <a:custGeom>
                <a:avLst/>
                <a:gdLst>
                  <a:gd name="T0" fmla="*/ 4 w 7"/>
                  <a:gd name="T1" fmla="*/ 0 h 9"/>
                  <a:gd name="T2" fmla="*/ 7 w 7"/>
                  <a:gd name="T3" fmla="*/ 3 h 9"/>
                  <a:gd name="T4" fmla="*/ 7 w 7"/>
                  <a:gd name="T5" fmla="*/ 6 h 9"/>
                  <a:gd name="T6" fmla="*/ 4 w 7"/>
                  <a:gd name="T7" fmla="*/ 9 h 9"/>
                  <a:gd name="T8" fmla="*/ 4 w 7"/>
                  <a:gd name="T9" fmla="*/ 9 h 9"/>
                  <a:gd name="T10" fmla="*/ 0 w 7"/>
                  <a:gd name="T11" fmla="*/ 6 h 9"/>
                  <a:gd name="T12" fmla="*/ 0 w 7"/>
                  <a:gd name="T13" fmla="*/ 3 h 9"/>
                  <a:gd name="T14" fmla="*/ 4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4" y="0"/>
                    </a:moveTo>
                    <a:cubicBezTo>
                      <a:pt x="5" y="0"/>
                      <a:pt x="7" y="1"/>
                      <a:pt x="7" y="3"/>
                    </a:cubicBezTo>
                    <a:cubicBezTo>
                      <a:pt x="7" y="6"/>
                      <a:pt x="7" y="6"/>
                      <a:pt x="7" y="6"/>
                    </a:cubicBezTo>
                    <a:cubicBezTo>
                      <a:pt x="7" y="7"/>
                      <a:pt x="5" y="9"/>
                      <a:pt x="4" y="9"/>
                    </a:cubicBezTo>
                    <a:cubicBezTo>
                      <a:pt x="4" y="9"/>
                      <a:pt x="4" y="9"/>
                      <a:pt x="4" y="9"/>
                    </a:cubicBezTo>
                    <a:cubicBezTo>
                      <a:pt x="2" y="9"/>
                      <a:pt x="0" y="7"/>
                      <a:pt x="0" y="6"/>
                    </a:cubicBezTo>
                    <a:cubicBezTo>
                      <a:pt x="0" y="3"/>
                      <a:pt x="0" y="3"/>
                      <a:pt x="0" y="3"/>
                    </a:cubicBezTo>
                    <a:cubicBezTo>
                      <a:pt x="0" y="1"/>
                      <a:pt x="2" y="0"/>
                      <a:pt x="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1" name="Freeform 313"/>
              <p:cNvSpPr>
                <a:spLocks/>
              </p:cNvSpPr>
              <p:nvPr/>
            </p:nvSpPr>
            <p:spPr bwMode="auto">
              <a:xfrm>
                <a:off x="3456" y="3669"/>
                <a:ext cx="5" cy="6"/>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2" name="Freeform 314"/>
              <p:cNvSpPr>
                <a:spLocks/>
              </p:cNvSpPr>
              <p:nvPr/>
            </p:nvSpPr>
            <p:spPr bwMode="auto">
              <a:xfrm>
                <a:off x="3491" y="3689"/>
                <a:ext cx="6" cy="5"/>
              </a:xfrm>
              <a:custGeom>
                <a:avLst/>
                <a:gdLst>
                  <a:gd name="T0" fmla="*/ 7 w 9"/>
                  <a:gd name="T1" fmla="*/ 1 h 9"/>
                  <a:gd name="T2" fmla="*/ 8 w 9"/>
                  <a:gd name="T3" fmla="*/ 5 h 9"/>
                  <a:gd name="T4" fmla="*/ 7 w 9"/>
                  <a:gd name="T5" fmla="*/ 7 h 9"/>
                  <a:gd name="T6" fmla="*/ 2 w 9"/>
                  <a:gd name="T7" fmla="*/ 9 h 9"/>
                  <a:gd name="T8" fmla="*/ 2 w 9"/>
                  <a:gd name="T9" fmla="*/ 9 h 9"/>
                  <a:gd name="T10" fmla="*/ 1 w 9"/>
                  <a:gd name="T11" fmla="*/ 4 h 9"/>
                  <a:gd name="T12" fmla="*/ 2 w 9"/>
                  <a:gd name="T13" fmla="*/ 2 h 9"/>
                  <a:gd name="T14" fmla="*/ 7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1"/>
                    </a:moveTo>
                    <a:cubicBezTo>
                      <a:pt x="8" y="2"/>
                      <a:pt x="9" y="4"/>
                      <a:pt x="8" y="5"/>
                    </a:cubicBezTo>
                    <a:cubicBezTo>
                      <a:pt x="7" y="7"/>
                      <a:pt x="7" y="7"/>
                      <a:pt x="7" y="7"/>
                    </a:cubicBezTo>
                    <a:cubicBezTo>
                      <a:pt x="6" y="9"/>
                      <a:pt x="4" y="9"/>
                      <a:pt x="2" y="9"/>
                    </a:cubicBezTo>
                    <a:cubicBezTo>
                      <a:pt x="2" y="9"/>
                      <a:pt x="2" y="9"/>
                      <a:pt x="2" y="9"/>
                    </a:cubicBezTo>
                    <a:cubicBezTo>
                      <a:pt x="1" y="8"/>
                      <a:pt x="0" y="6"/>
                      <a:pt x="1" y="4"/>
                    </a:cubicBezTo>
                    <a:cubicBezTo>
                      <a:pt x="2" y="2"/>
                      <a:pt x="2" y="2"/>
                      <a:pt x="2" y="2"/>
                    </a:cubicBezTo>
                    <a:cubicBezTo>
                      <a:pt x="3" y="0"/>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3" name="Freeform 315"/>
              <p:cNvSpPr>
                <a:spLocks/>
              </p:cNvSpPr>
              <p:nvPr/>
            </p:nvSpPr>
            <p:spPr bwMode="auto">
              <a:xfrm>
                <a:off x="3464" y="3697"/>
                <a:ext cx="6" cy="5"/>
              </a:xfrm>
              <a:custGeom>
                <a:avLst/>
                <a:gdLst>
                  <a:gd name="T0" fmla="*/ 1 w 10"/>
                  <a:gd name="T1" fmla="*/ 2 h 8"/>
                  <a:gd name="T2" fmla="*/ 5 w 10"/>
                  <a:gd name="T3" fmla="*/ 0 h 8"/>
                  <a:gd name="T4" fmla="*/ 7 w 10"/>
                  <a:gd name="T5" fmla="*/ 2 h 8"/>
                  <a:gd name="T6" fmla="*/ 9 w 10"/>
                  <a:gd name="T7" fmla="*/ 6 h 8"/>
                  <a:gd name="T8" fmla="*/ 9 w 10"/>
                  <a:gd name="T9" fmla="*/ 6 h 8"/>
                  <a:gd name="T10" fmla="*/ 4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0"/>
                    </a:cubicBezTo>
                    <a:cubicBezTo>
                      <a:pt x="7" y="2"/>
                      <a:pt x="7" y="2"/>
                      <a:pt x="7" y="2"/>
                    </a:cubicBezTo>
                    <a:cubicBezTo>
                      <a:pt x="9" y="2"/>
                      <a:pt x="10" y="4"/>
                      <a:pt x="9" y="6"/>
                    </a:cubicBezTo>
                    <a:cubicBezTo>
                      <a:pt x="9" y="6"/>
                      <a:pt x="9" y="6"/>
                      <a:pt x="9" y="6"/>
                    </a:cubicBezTo>
                    <a:cubicBezTo>
                      <a:pt x="8" y="8"/>
                      <a:pt x="6" y="8"/>
                      <a:pt x="4"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4" name="Freeform 316"/>
              <p:cNvSpPr>
                <a:spLocks/>
              </p:cNvSpPr>
              <p:nvPr/>
            </p:nvSpPr>
            <p:spPr bwMode="auto">
              <a:xfrm>
                <a:off x="3483" y="3661"/>
                <a:ext cx="6" cy="5"/>
              </a:xfrm>
              <a:custGeom>
                <a:avLst/>
                <a:gdLst>
                  <a:gd name="T0" fmla="*/ 0 w 9"/>
                  <a:gd name="T1" fmla="*/ 2 h 8"/>
                  <a:gd name="T2" fmla="*/ 5 w 9"/>
                  <a:gd name="T3" fmla="*/ 1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1"/>
                    </a:cubicBezTo>
                    <a:cubicBezTo>
                      <a:pt x="7" y="2"/>
                      <a:pt x="7" y="2"/>
                      <a:pt x="7" y="2"/>
                    </a:cubicBezTo>
                    <a:cubicBezTo>
                      <a:pt x="9" y="3"/>
                      <a:pt x="9" y="5"/>
                      <a:pt x="8" y="6"/>
                    </a:cubicBezTo>
                    <a:cubicBezTo>
                      <a:pt x="8" y="6"/>
                      <a:pt x="8" y="6"/>
                      <a:pt x="8" y="6"/>
                    </a:cubicBezTo>
                    <a:cubicBezTo>
                      <a:pt x="7" y="8"/>
                      <a:pt x="5"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5" name="Freeform 317"/>
              <p:cNvSpPr>
                <a:spLocks/>
              </p:cNvSpPr>
              <p:nvPr/>
            </p:nvSpPr>
            <p:spPr bwMode="auto">
              <a:xfrm>
                <a:off x="3463" y="3661"/>
                <a:ext cx="6" cy="6"/>
              </a:xfrm>
              <a:custGeom>
                <a:avLst/>
                <a:gdLst>
                  <a:gd name="T0" fmla="*/ 9 w 10"/>
                  <a:gd name="T1" fmla="*/ 2 h 9"/>
                  <a:gd name="T2" fmla="*/ 8 w 10"/>
                  <a:gd name="T3" fmla="*/ 7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6"/>
                      <a:pt x="8" y="7"/>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6" name="Freeform 318"/>
              <p:cNvSpPr>
                <a:spLocks/>
              </p:cNvSpPr>
              <p:nvPr/>
            </p:nvSpPr>
            <p:spPr bwMode="auto">
              <a:xfrm>
                <a:off x="3483" y="3696"/>
                <a:ext cx="7"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10"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7" name="Freeform 319"/>
              <p:cNvSpPr>
                <a:spLocks/>
              </p:cNvSpPr>
              <p:nvPr/>
            </p:nvSpPr>
            <p:spPr bwMode="auto">
              <a:xfrm>
                <a:off x="3456" y="3689"/>
                <a:ext cx="6" cy="6"/>
              </a:xfrm>
              <a:custGeom>
                <a:avLst/>
                <a:gdLst>
                  <a:gd name="T0" fmla="*/ 2 w 9"/>
                  <a:gd name="T1" fmla="*/ 1 h 9"/>
                  <a:gd name="T2" fmla="*/ 6 w 9"/>
                  <a:gd name="T3" fmla="*/ 2 h 9"/>
                  <a:gd name="T4" fmla="*/ 8 w 9"/>
                  <a:gd name="T5" fmla="*/ 4 h 9"/>
                  <a:gd name="T6" fmla="*/ 7 w 9"/>
                  <a:gd name="T7" fmla="*/ 8 h 9"/>
                  <a:gd name="T8" fmla="*/ 7 w 9"/>
                  <a:gd name="T9" fmla="*/ 8 h 9"/>
                  <a:gd name="T10" fmla="*/ 2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3" y="0"/>
                      <a:pt x="5" y="0"/>
                      <a:pt x="6" y="2"/>
                    </a:cubicBezTo>
                    <a:cubicBezTo>
                      <a:pt x="8" y="4"/>
                      <a:pt x="8" y="4"/>
                      <a:pt x="8" y="4"/>
                    </a:cubicBezTo>
                    <a:cubicBezTo>
                      <a:pt x="9" y="6"/>
                      <a:pt x="8" y="8"/>
                      <a:pt x="7" y="8"/>
                    </a:cubicBezTo>
                    <a:cubicBezTo>
                      <a:pt x="7" y="8"/>
                      <a:pt x="7" y="8"/>
                      <a:pt x="7"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8" name="Freeform 320"/>
              <p:cNvSpPr>
                <a:spLocks/>
              </p:cNvSpPr>
              <p:nvPr/>
            </p:nvSpPr>
            <p:spPr bwMode="auto">
              <a:xfrm>
                <a:off x="3491" y="3668"/>
                <a:ext cx="5" cy="6"/>
              </a:xfrm>
              <a:custGeom>
                <a:avLst/>
                <a:gdLst>
                  <a:gd name="T0" fmla="*/ 2 w 8"/>
                  <a:gd name="T1" fmla="*/ 1 h 10"/>
                  <a:gd name="T2" fmla="*/ 6 w 8"/>
                  <a:gd name="T3" fmla="*/ 2 h 10"/>
                  <a:gd name="T4" fmla="*/ 7 w 8"/>
                  <a:gd name="T5" fmla="*/ 5 h 10"/>
                  <a:gd name="T6" fmla="*/ 6 w 8"/>
                  <a:gd name="T7" fmla="*/ 9 h 10"/>
                  <a:gd name="T8" fmla="*/ 6 w 8"/>
                  <a:gd name="T9" fmla="*/ 9 h 10"/>
                  <a:gd name="T10" fmla="*/ 2 w 8"/>
                  <a:gd name="T11" fmla="*/ 8 h 10"/>
                  <a:gd name="T12" fmla="*/ 1 w 8"/>
                  <a:gd name="T13" fmla="*/ 6 h 10"/>
                  <a:gd name="T14" fmla="*/ 2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2" y="1"/>
                    </a:moveTo>
                    <a:cubicBezTo>
                      <a:pt x="3" y="0"/>
                      <a:pt x="5" y="1"/>
                      <a:pt x="6" y="2"/>
                    </a:cubicBezTo>
                    <a:cubicBezTo>
                      <a:pt x="7" y="5"/>
                      <a:pt x="7" y="5"/>
                      <a:pt x="7" y="5"/>
                    </a:cubicBezTo>
                    <a:cubicBezTo>
                      <a:pt x="8" y="6"/>
                      <a:pt x="8" y="8"/>
                      <a:pt x="6" y="9"/>
                    </a:cubicBezTo>
                    <a:cubicBezTo>
                      <a:pt x="6" y="9"/>
                      <a:pt x="6" y="9"/>
                      <a:pt x="6" y="9"/>
                    </a:cubicBezTo>
                    <a:cubicBezTo>
                      <a:pt x="5" y="10"/>
                      <a:pt x="3" y="10"/>
                      <a:pt x="2" y="8"/>
                    </a:cubicBezTo>
                    <a:cubicBezTo>
                      <a:pt x="1" y="6"/>
                      <a:pt x="1" y="6"/>
                      <a:pt x="1" y="6"/>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19" name="Rectangle 321"/>
              <p:cNvSpPr>
                <a:spLocks noChangeArrowheads="1"/>
              </p:cNvSpPr>
              <p:nvPr/>
            </p:nvSpPr>
            <p:spPr bwMode="auto">
              <a:xfrm>
                <a:off x="3832" y="3524"/>
                <a:ext cx="5" cy="36"/>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0" name="Oval 322"/>
              <p:cNvSpPr>
                <a:spLocks noChangeArrowheads="1"/>
              </p:cNvSpPr>
              <p:nvPr/>
            </p:nvSpPr>
            <p:spPr bwMode="auto">
              <a:xfrm>
                <a:off x="3825" y="3561"/>
                <a:ext cx="7" cy="17"/>
              </a:xfrm>
              <a:prstGeom prst="ellipse">
                <a:avLst/>
              </a:pr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1" name="Freeform 323"/>
              <p:cNvSpPr>
                <a:spLocks/>
              </p:cNvSpPr>
              <p:nvPr/>
            </p:nvSpPr>
            <p:spPr bwMode="auto">
              <a:xfrm>
                <a:off x="3821" y="3519"/>
                <a:ext cx="19" cy="51"/>
              </a:xfrm>
              <a:custGeom>
                <a:avLst/>
                <a:gdLst>
                  <a:gd name="T0" fmla="*/ 21 w 30"/>
                  <a:gd name="T1" fmla="*/ 84 h 84"/>
                  <a:gd name="T2" fmla="*/ 0 w 30"/>
                  <a:gd name="T3" fmla="*/ 84 h 84"/>
                  <a:gd name="T4" fmla="*/ 0 w 30"/>
                  <a:gd name="T5" fmla="*/ 80 h 84"/>
                  <a:gd name="T6" fmla="*/ 21 w 30"/>
                  <a:gd name="T7" fmla="*/ 80 h 84"/>
                  <a:gd name="T8" fmla="*/ 27 w 30"/>
                  <a:gd name="T9" fmla="*/ 75 h 84"/>
                  <a:gd name="T10" fmla="*/ 27 w 30"/>
                  <a:gd name="T11" fmla="*/ 10 h 84"/>
                  <a:gd name="T12" fmla="*/ 21 w 30"/>
                  <a:gd name="T13" fmla="*/ 4 h 84"/>
                  <a:gd name="T14" fmla="*/ 0 w 30"/>
                  <a:gd name="T15" fmla="*/ 4 h 84"/>
                  <a:gd name="T16" fmla="*/ 0 w 30"/>
                  <a:gd name="T17" fmla="*/ 0 h 84"/>
                  <a:gd name="T18" fmla="*/ 21 w 30"/>
                  <a:gd name="T19" fmla="*/ 0 h 84"/>
                  <a:gd name="T20" fmla="*/ 30 w 30"/>
                  <a:gd name="T21" fmla="*/ 10 h 84"/>
                  <a:gd name="T22" fmla="*/ 30 w 30"/>
                  <a:gd name="T23" fmla="*/ 75 h 84"/>
                  <a:gd name="T24" fmla="*/ 21 w 3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4">
                    <a:moveTo>
                      <a:pt x="21" y="84"/>
                    </a:moveTo>
                    <a:cubicBezTo>
                      <a:pt x="0" y="84"/>
                      <a:pt x="0" y="84"/>
                      <a:pt x="0" y="84"/>
                    </a:cubicBezTo>
                    <a:cubicBezTo>
                      <a:pt x="0" y="80"/>
                      <a:pt x="0" y="80"/>
                      <a:pt x="0" y="80"/>
                    </a:cubicBezTo>
                    <a:cubicBezTo>
                      <a:pt x="21" y="80"/>
                      <a:pt x="21" y="80"/>
                      <a:pt x="21" y="80"/>
                    </a:cubicBezTo>
                    <a:cubicBezTo>
                      <a:pt x="24" y="80"/>
                      <a:pt x="27" y="78"/>
                      <a:pt x="27" y="75"/>
                    </a:cubicBezTo>
                    <a:cubicBezTo>
                      <a:pt x="27" y="10"/>
                      <a:pt x="27" y="10"/>
                      <a:pt x="27" y="10"/>
                    </a:cubicBezTo>
                    <a:cubicBezTo>
                      <a:pt x="27" y="7"/>
                      <a:pt x="24" y="4"/>
                      <a:pt x="21" y="4"/>
                    </a:cubicBezTo>
                    <a:cubicBezTo>
                      <a:pt x="0" y="4"/>
                      <a:pt x="0" y="4"/>
                      <a:pt x="0" y="4"/>
                    </a:cubicBezTo>
                    <a:cubicBezTo>
                      <a:pt x="0" y="0"/>
                      <a:pt x="0" y="0"/>
                      <a:pt x="0" y="0"/>
                    </a:cubicBezTo>
                    <a:cubicBezTo>
                      <a:pt x="21" y="0"/>
                      <a:pt x="21" y="0"/>
                      <a:pt x="21" y="0"/>
                    </a:cubicBezTo>
                    <a:cubicBezTo>
                      <a:pt x="26" y="0"/>
                      <a:pt x="30" y="5"/>
                      <a:pt x="30" y="10"/>
                    </a:cubicBezTo>
                    <a:cubicBezTo>
                      <a:pt x="30" y="75"/>
                      <a:pt x="30" y="75"/>
                      <a:pt x="30" y="75"/>
                    </a:cubicBezTo>
                    <a:cubicBezTo>
                      <a:pt x="30" y="80"/>
                      <a:pt x="26" y="84"/>
                      <a:pt x="21" y="84"/>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2" name="Freeform 324"/>
              <p:cNvSpPr>
                <a:spLocks/>
              </p:cNvSpPr>
              <p:nvPr/>
            </p:nvSpPr>
            <p:spPr bwMode="auto">
              <a:xfrm>
                <a:off x="3843" y="3509"/>
                <a:ext cx="24" cy="16"/>
              </a:xfrm>
              <a:custGeom>
                <a:avLst/>
                <a:gdLst>
                  <a:gd name="T0" fmla="*/ 0 w 40"/>
                  <a:gd name="T1" fmla="*/ 27 h 27"/>
                  <a:gd name="T2" fmla="*/ 40 w 40"/>
                  <a:gd name="T3" fmla="*/ 27 h 27"/>
                  <a:gd name="T4" fmla="*/ 0 w 40"/>
                  <a:gd name="T5" fmla="*/ 0 h 27"/>
                  <a:gd name="T6" fmla="*/ 0 w 40"/>
                  <a:gd name="T7" fmla="*/ 27 h 27"/>
                </a:gdLst>
                <a:ahLst/>
                <a:cxnLst>
                  <a:cxn ang="0">
                    <a:pos x="T0" y="T1"/>
                  </a:cxn>
                  <a:cxn ang="0">
                    <a:pos x="T2" y="T3"/>
                  </a:cxn>
                  <a:cxn ang="0">
                    <a:pos x="T4" y="T5"/>
                  </a:cxn>
                  <a:cxn ang="0">
                    <a:pos x="T6" y="T7"/>
                  </a:cxn>
                </a:cxnLst>
                <a:rect l="0" t="0" r="r" b="b"/>
                <a:pathLst>
                  <a:path w="40" h="27">
                    <a:moveTo>
                      <a:pt x="0" y="27"/>
                    </a:moveTo>
                    <a:cubicBezTo>
                      <a:pt x="40" y="27"/>
                      <a:pt x="40" y="27"/>
                      <a:pt x="40" y="27"/>
                    </a:cubicBezTo>
                    <a:cubicBezTo>
                      <a:pt x="23" y="6"/>
                      <a:pt x="0" y="0"/>
                      <a:pt x="0" y="0"/>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3" name="Rectangle 325"/>
              <p:cNvSpPr>
                <a:spLocks noChangeArrowheads="1"/>
              </p:cNvSpPr>
              <p:nvPr/>
            </p:nvSpPr>
            <p:spPr bwMode="auto">
              <a:xfrm>
                <a:off x="3786" y="3666"/>
                <a:ext cx="65" cy="26"/>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4" name="Rectangle 326"/>
              <p:cNvSpPr>
                <a:spLocks noChangeArrowheads="1"/>
              </p:cNvSpPr>
              <p:nvPr/>
            </p:nvSpPr>
            <p:spPr bwMode="auto">
              <a:xfrm>
                <a:off x="3783" y="3693"/>
                <a:ext cx="72" cy="8"/>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5" name="Freeform 327"/>
              <p:cNvSpPr>
                <a:spLocks/>
              </p:cNvSpPr>
              <p:nvPr/>
            </p:nvSpPr>
            <p:spPr bwMode="auto">
              <a:xfrm>
                <a:off x="3860" y="3571"/>
                <a:ext cx="27" cy="62"/>
              </a:xfrm>
              <a:custGeom>
                <a:avLst/>
                <a:gdLst>
                  <a:gd name="T0" fmla="*/ 44 w 44"/>
                  <a:gd name="T1" fmla="*/ 95 h 102"/>
                  <a:gd name="T2" fmla="*/ 36 w 44"/>
                  <a:gd name="T3" fmla="*/ 102 h 102"/>
                  <a:gd name="T4" fmla="*/ 8 w 44"/>
                  <a:gd name="T5" fmla="*/ 102 h 102"/>
                  <a:gd name="T6" fmla="*/ 0 w 44"/>
                  <a:gd name="T7" fmla="*/ 95 h 102"/>
                  <a:gd name="T8" fmla="*/ 0 w 44"/>
                  <a:gd name="T9" fmla="*/ 8 h 102"/>
                  <a:gd name="T10" fmla="*/ 8 w 44"/>
                  <a:gd name="T11" fmla="*/ 0 h 102"/>
                  <a:gd name="T12" fmla="*/ 36 w 44"/>
                  <a:gd name="T13" fmla="*/ 0 h 102"/>
                  <a:gd name="T14" fmla="*/ 44 w 44"/>
                  <a:gd name="T15" fmla="*/ 8 h 102"/>
                  <a:gd name="T16" fmla="*/ 44 w 44"/>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2">
                    <a:moveTo>
                      <a:pt x="44" y="95"/>
                    </a:moveTo>
                    <a:cubicBezTo>
                      <a:pt x="44" y="99"/>
                      <a:pt x="40" y="102"/>
                      <a:pt x="36" y="102"/>
                    </a:cubicBezTo>
                    <a:cubicBezTo>
                      <a:pt x="8" y="102"/>
                      <a:pt x="8" y="102"/>
                      <a:pt x="8" y="102"/>
                    </a:cubicBezTo>
                    <a:cubicBezTo>
                      <a:pt x="4" y="102"/>
                      <a:pt x="0" y="99"/>
                      <a:pt x="0" y="95"/>
                    </a:cubicBezTo>
                    <a:cubicBezTo>
                      <a:pt x="0" y="8"/>
                      <a:pt x="0" y="8"/>
                      <a:pt x="0" y="8"/>
                    </a:cubicBezTo>
                    <a:cubicBezTo>
                      <a:pt x="0" y="4"/>
                      <a:pt x="4" y="0"/>
                      <a:pt x="8" y="0"/>
                    </a:cubicBezTo>
                    <a:cubicBezTo>
                      <a:pt x="36" y="0"/>
                      <a:pt x="36" y="0"/>
                      <a:pt x="36" y="0"/>
                    </a:cubicBezTo>
                    <a:cubicBezTo>
                      <a:pt x="40" y="0"/>
                      <a:pt x="44" y="4"/>
                      <a:pt x="44" y="8"/>
                    </a:cubicBezTo>
                    <a:lnTo>
                      <a:pt x="44" y="95"/>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6" name="Freeform 328"/>
              <p:cNvSpPr>
                <a:spLocks/>
              </p:cNvSpPr>
              <p:nvPr/>
            </p:nvSpPr>
            <p:spPr bwMode="auto">
              <a:xfrm>
                <a:off x="3764" y="3641"/>
                <a:ext cx="23" cy="50"/>
              </a:xfrm>
              <a:custGeom>
                <a:avLst/>
                <a:gdLst>
                  <a:gd name="T0" fmla="*/ 14 w 38"/>
                  <a:gd name="T1" fmla="*/ 4 h 82"/>
                  <a:gd name="T2" fmla="*/ 14 w 38"/>
                  <a:gd name="T3" fmla="*/ 25 h 82"/>
                  <a:gd name="T4" fmla="*/ 0 w 38"/>
                  <a:gd name="T5" fmla="*/ 56 h 82"/>
                  <a:gd name="T6" fmla="*/ 21 w 38"/>
                  <a:gd name="T7" fmla="*/ 82 h 82"/>
                  <a:gd name="T8" fmla="*/ 38 w 38"/>
                  <a:gd name="T9" fmla="*/ 82 h 82"/>
                  <a:gd name="T10" fmla="*/ 38 w 38"/>
                  <a:gd name="T11" fmla="*/ 66 h 82"/>
                  <a:gd name="T12" fmla="*/ 19 w 38"/>
                  <a:gd name="T13" fmla="*/ 66 h 82"/>
                  <a:gd name="T14" fmla="*/ 19 w 38"/>
                  <a:gd name="T15" fmla="*/ 45 h 82"/>
                  <a:gd name="T16" fmla="*/ 28 w 38"/>
                  <a:gd name="T17" fmla="*/ 21 h 82"/>
                  <a:gd name="T18" fmla="*/ 28 w 38"/>
                  <a:gd name="T19" fmla="*/ 0 h 82"/>
                  <a:gd name="T20" fmla="*/ 14 w 38"/>
                  <a:gd name="T2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82">
                    <a:moveTo>
                      <a:pt x="14" y="4"/>
                    </a:moveTo>
                    <a:cubicBezTo>
                      <a:pt x="14" y="4"/>
                      <a:pt x="14" y="16"/>
                      <a:pt x="14" y="25"/>
                    </a:cubicBezTo>
                    <a:cubicBezTo>
                      <a:pt x="14" y="34"/>
                      <a:pt x="0" y="34"/>
                      <a:pt x="0" y="56"/>
                    </a:cubicBezTo>
                    <a:cubicBezTo>
                      <a:pt x="0" y="77"/>
                      <a:pt x="9" y="82"/>
                      <a:pt x="21" y="82"/>
                    </a:cubicBezTo>
                    <a:cubicBezTo>
                      <a:pt x="34" y="82"/>
                      <a:pt x="38" y="82"/>
                      <a:pt x="38" y="82"/>
                    </a:cubicBezTo>
                    <a:cubicBezTo>
                      <a:pt x="38" y="66"/>
                      <a:pt x="38" y="66"/>
                      <a:pt x="38" y="66"/>
                    </a:cubicBezTo>
                    <a:cubicBezTo>
                      <a:pt x="38" y="66"/>
                      <a:pt x="26" y="66"/>
                      <a:pt x="19" y="66"/>
                    </a:cubicBezTo>
                    <a:cubicBezTo>
                      <a:pt x="12" y="66"/>
                      <a:pt x="13" y="51"/>
                      <a:pt x="19" y="45"/>
                    </a:cubicBezTo>
                    <a:cubicBezTo>
                      <a:pt x="24" y="40"/>
                      <a:pt x="28" y="35"/>
                      <a:pt x="28" y="21"/>
                    </a:cubicBezTo>
                    <a:cubicBezTo>
                      <a:pt x="28" y="8"/>
                      <a:pt x="28" y="0"/>
                      <a:pt x="28" y="0"/>
                    </a:cubicBezTo>
                    <a:lnTo>
                      <a:pt x="14" y="4"/>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7" name="Freeform 329"/>
              <p:cNvSpPr>
                <a:spLocks/>
              </p:cNvSpPr>
              <p:nvPr/>
            </p:nvSpPr>
            <p:spPr bwMode="auto">
              <a:xfrm>
                <a:off x="3881" y="3619"/>
                <a:ext cx="119" cy="70"/>
              </a:xfrm>
              <a:custGeom>
                <a:avLst/>
                <a:gdLst>
                  <a:gd name="T0" fmla="*/ 11 w 196"/>
                  <a:gd name="T1" fmla="*/ 115 h 115"/>
                  <a:gd name="T2" fmla="*/ 0 w 196"/>
                  <a:gd name="T3" fmla="*/ 115 h 115"/>
                  <a:gd name="T4" fmla="*/ 0 w 196"/>
                  <a:gd name="T5" fmla="*/ 102 h 115"/>
                  <a:gd name="T6" fmla="*/ 102 w 196"/>
                  <a:gd name="T7" fmla="*/ 0 h 115"/>
                  <a:gd name="T8" fmla="*/ 196 w 196"/>
                  <a:gd name="T9" fmla="*/ 63 h 115"/>
                  <a:gd name="T10" fmla="*/ 185 w 196"/>
                  <a:gd name="T11" fmla="*/ 67 h 115"/>
                  <a:gd name="T12" fmla="*/ 102 w 196"/>
                  <a:gd name="T13" fmla="*/ 12 h 115"/>
                  <a:gd name="T14" fmla="*/ 11 w 196"/>
                  <a:gd name="T15" fmla="*/ 102 h 115"/>
                  <a:gd name="T16" fmla="*/ 11 w 196"/>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15">
                    <a:moveTo>
                      <a:pt x="11" y="115"/>
                    </a:moveTo>
                    <a:cubicBezTo>
                      <a:pt x="0" y="115"/>
                      <a:pt x="0" y="115"/>
                      <a:pt x="0" y="115"/>
                    </a:cubicBezTo>
                    <a:cubicBezTo>
                      <a:pt x="0" y="102"/>
                      <a:pt x="0" y="102"/>
                      <a:pt x="0" y="102"/>
                    </a:cubicBezTo>
                    <a:cubicBezTo>
                      <a:pt x="0" y="46"/>
                      <a:pt x="45" y="0"/>
                      <a:pt x="102" y="0"/>
                    </a:cubicBezTo>
                    <a:cubicBezTo>
                      <a:pt x="143" y="0"/>
                      <a:pt x="180" y="25"/>
                      <a:pt x="196" y="63"/>
                    </a:cubicBezTo>
                    <a:cubicBezTo>
                      <a:pt x="185" y="67"/>
                      <a:pt x="185" y="67"/>
                      <a:pt x="185" y="67"/>
                    </a:cubicBezTo>
                    <a:cubicBezTo>
                      <a:pt x="171" y="34"/>
                      <a:pt x="138" y="12"/>
                      <a:pt x="102" y="12"/>
                    </a:cubicBezTo>
                    <a:cubicBezTo>
                      <a:pt x="52" y="12"/>
                      <a:pt x="11" y="53"/>
                      <a:pt x="11" y="102"/>
                    </a:cubicBezTo>
                    <a:lnTo>
                      <a:pt x="11" y="11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8" name="Freeform 330"/>
              <p:cNvSpPr>
                <a:spLocks/>
              </p:cNvSpPr>
              <p:nvPr/>
            </p:nvSpPr>
            <p:spPr bwMode="auto">
              <a:xfrm>
                <a:off x="3996" y="3664"/>
                <a:ext cx="12" cy="30"/>
              </a:xfrm>
              <a:custGeom>
                <a:avLst/>
                <a:gdLst>
                  <a:gd name="T0" fmla="*/ 0 w 20"/>
                  <a:gd name="T1" fmla="*/ 0 h 49"/>
                  <a:gd name="T2" fmla="*/ 11 w 20"/>
                  <a:gd name="T3" fmla="*/ 0 h 49"/>
                  <a:gd name="T4" fmla="*/ 20 w 20"/>
                  <a:gd name="T5" fmla="*/ 9 h 49"/>
                  <a:gd name="T6" fmla="*/ 20 w 20"/>
                  <a:gd name="T7" fmla="*/ 40 h 49"/>
                  <a:gd name="T8" fmla="*/ 11 w 20"/>
                  <a:gd name="T9" fmla="*/ 49 h 49"/>
                  <a:gd name="T10" fmla="*/ 0 w 20"/>
                  <a:gd name="T11" fmla="*/ 49 h 49"/>
                  <a:gd name="T12" fmla="*/ 0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0" y="0"/>
                    </a:moveTo>
                    <a:cubicBezTo>
                      <a:pt x="11" y="0"/>
                      <a:pt x="11" y="0"/>
                      <a:pt x="11" y="0"/>
                    </a:cubicBezTo>
                    <a:cubicBezTo>
                      <a:pt x="16" y="0"/>
                      <a:pt x="20" y="4"/>
                      <a:pt x="20" y="9"/>
                    </a:cubicBezTo>
                    <a:cubicBezTo>
                      <a:pt x="20" y="40"/>
                      <a:pt x="20" y="40"/>
                      <a:pt x="20" y="40"/>
                    </a:cubicBezTo>
                    <a:cubicBezTo>
                      <a:pt x="20" y="45"/>
                      <a:pt x="16" y="49"/>
                      <a:pt x="11" y="49"/>
                    </a:cubicBezTo>
                    <a:cubicBezTo>
                      <a:pt x="0" y="49"/>
                      <a:pt x="0" y="49"/>
                      <a:pt x="0" y="49"/>
                    </a:cubicBezTo>
                    <a:lnTo>
                      <a:pt x="0" y="0"/>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29" name="Freeform 331"/>
              <p:cNvSpPr>
                <a:spLocks/>
              </p:cNvSpPr>
              <p:nvPr/>
            </p:nvSpPr>
            <p:spPr bwMode="auto">
              <a:xfrm>
                <a:off x="3657" y="3649"/>
                <a:ext cx="95" cy="55"/>
              </a:xfrm>
              <a:custGeom>
                <a:avLst/>
                <a:gdLst>
                  <a:gd name="T0" fmla="*/ 157 w 157"/>
                  <a:gd name="T1" fmla="*/ 8 h 91"/>
                  <a:gd name="T2" fmla="*/ 150 w 157"/>
                  <a:gd name="T3" fmla="*/ 0 h 91"/>
                  <a:gd name="T4" fmla="*/ 8 w 157"/>
                  <a:gd name="T5" fmla="*/ 0 h 91"/>
                  <a:gd name="T6" fmla="*/ 0 w 157"/>
                  <a:gd name="T7" fmla="*/ 8 h 91"/>
                  <a:gd name="T8" fmla="*/ 0 w 157"/>
                  <a:gd name="T9" fmla="*/ 83 h 91"/>
                  <a:gd name="T10" fmla="*/ 8 w 157"/>
                  <a:gd name="T11" fmla="*/ 91 h 91"/>
                  <a:gd name="T12" fmla="*/ 150 w 157"/>
                  <a:gd name="T13" fmla="*/ 91 h 91"/>
                  <a:gd name="T14" fmla="*/ 157 w 157"/>
                  <a:gd name="T15" fmla="*/ 83 h 91"/>
                  <a:gd name="T16" fmla="*/ 157 w 157"/>
                  <a:gd name="T17"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1">
                    <a:moveTo>
                      <a:pt x="157" y="8"/>
                    </a:moveTo>
                    <a:cubicBezTo>
                      <a:pt x="157" y="4"/>
                      <a:pt x="154" y="0"/>
                      <a:pt x="150" y="0"/>
                    </a:cubicBezTo>
                    <a:cubicBezTo>
                      <a:pt x="8" y="0"/>
                      <a:pt x="8" y="0"/>
                      <a:pt x="8" y="0"/>
                    </a:cubicBezTo>
                    <a:cubicBezTo>
                      <a:pt x="3" y="0"/>
                      <a:pt x="0" y="4"/>
                      <a:pt x="0" y="8"/>
                    </a:cubicBezTo>
                    <a:cubicBezTo>
                      <a:pt x="0" y="83"/>
                      <a:pt x="0" y="83"/>
                      <a:pt x="0" y="83"/>
                    </a:cubicBezTo>
                    <a:cubicBezTo>
                      <a:pt x="0" y="88"/>
                      <a:pt x="3" y="91"/>
                      <a:pt x="8" y="91"/>
                    </a:cubicBezTo>
                    <a:cubicBezTo>
                      <a:pt x="150" y="91"/>
                      <a:pt x="150" y="91"/>
                      <a:pt x="150" y="91"/>
                    </a:cubicBezTo>
                    <a:cubicBezTo>
                      <a:pt x="154" y="91"/>
                      <a:pt x="157" y="88"/>
                      <a:pt x="157" y="83"/>
                    </a:cubicBezTo>
                    <a:lnTo>
                      <a:pt x="157" y="8"/>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0" name="Rectangle 332"/>
              <p:cNvSpPr>
                <a:spLocks noChangeArrowheads="1"/>
              </p:cNvSpPr>
              <p:nvPr/>
            </p:nvSpPr>
            <p:spPr bwMode="auto">
              <a:xfrm>
                <a:off x="3682" y="3640"/>
                <a:ext cx="12" cy="72"/>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1" name="Rectangle 333"/>
              <p:cNvSpPr>
                <a:spLocks noChangeArrowheads="1"/>
              </p:cNvSpPr>
              <p:nvPr/>
            </p:nvSpPr>
            <p:spPr bwMode="auto">
              <a:xfrm>
                <a:off x="3713" y="3640"/>
                <a:ext cx="13" cy="72"/>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2" name="Rectangle 334"/>
              <p:cNvSpPr>
                <a:spLocks noChangeArrowheads="1"/>
              </p:cNvSpPr>
              <p:nvPr/>
            </p:nvSpPr>
            <p:spPr bwMode="auto">
              <a:xfrm>
                <a:off x="3786" y="3663"/>
                <a:ext cx="65" cy="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3" name="Rectangle 335"/>
              <p:cNvSpPr>
                <a:spLocks noChangeArrowheads="1"/>
              </p:cNvSpPr>
              <p:nvPr/>
            </p:nvSpPr>
            <p:spPr bwMode="auto">
              <a:xfrm>
                <a:off x="3783" y="3692"/>
                <a:ext cx="72" cy="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4" name="Rectangle 336"/>
              <p:cNvSpPr>
                <a:spLocks noChangeArrowheads="1"/>
              </p:cNvSpPr>
              <p:nvPr/>
            </p:nvSpPr>
            <p:spPr bwMode="auto">
              <a:xfrm>
                <a:off x="3860" y="3618"/>
                <a:ext cx="27" cy="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5" name="Rectangle 337"/>
              <p:cNvSpPr>
                <a:spLocks noChangeArrowheads="1"/>
              </p:cNvSpPr>
              <p:nvPr/>
            </p:nvSpPr>
            <p:spPr bwMode="auto">
              <a:xfrm>
                <a:off x="3860" y="3604"/>
                <a:ext cx="27" cy="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6" name="Rectangle 338"/>
              <p:cNvSpPr>
                <a:spLocks noChangeArrowheads="1"/>
              </p:cNvSpPr>
              <p:nvPr/>
            </p:nvSpPr>
            <p:spPr bwMode="auto">
              <a:xfrm>
                <a:off x="3860" y="3575"/>
                <a:ext cx="27"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7" name="Rectangle 339"/>
              <p:cNvSpPr>
                <a:spLocks noChangeArrowheads="1"/>
              </p:cNvSpPr>
              <p:nvPr/>
            </p:nvSpPr>
            <p:spPr bwMode="auto">
              <a:xfrm>
                <a:off x="3816" y="3498"/>
                <a:ext cx="3" cy="4"/>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438" name="Rectangle 340"/>
              <p:cNvSpPr>
                <a:spLocks noChangeArrowheads="1"/>
              </p:cNvSpPr>
              <p:nvPr/>
            </p:nvSpPr>
            <p:spPr bwMode="auto">
              <a:xfrm>
                <a:off x="3784" y="3498"/>
                <a:ext cx="4" cy="4"/>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grpSp>
          <p:nvGrpSpPr>
            <p:cNvPr id="2215" name="Group 117"/>
            <p:cNvGrpSpPr>
              <a:grpSpLocks noChangeAspect="1"/>
            </p:cNvGrpSpPr>
            <p:nvPr/>
          </p:nvGrpSpPr>
          <p:grpSpPr bwMode="auto">
            <a:xfrm>
              <a:off x="5517540" y="5566435"/>
              <a:ext cx="1101725" cy="598487"/>
              <a:chOff x="3450" y="3475"/>
              <a:chExt cx="694" cy="377"/>
            </a:xfrm>
          </p:grpSpPr>
          <p:sp>
            <p:nvSpPr>
              <p:cNvPr id="2216" name="AutoShape 116"/>
              <p:cNvSpPr>
                <a:spLocks noChangeAspect="1" noChangeArrowheads="1" noTextEdit="1"/>
              </p:cNvSpPr>
              <p:nvPr/>
            </p:nvSpPr>
            <p:spPr bwMode="auto">
              <a:xfrm>
                <a:off x="3450" y="3475"/>
                <a:ext cx="694"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7" name="Rectangle 118"/>
              <p:cNvSpPr>
                <a:spLocks noChangeArrowheads="1"/>
              </p:cNvSpPr>
              <p:nvPr/>
            </p:nvSpPr>
            <p:spPr bwMode="auto">
              <a:xfrm>
                <a:off x="3876" y="3602"/>
                <a:ext cx="76" cy="7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8" name="Freeform 119"/>
              <p:cNvSpPr>
                <a:spLocks/>
              </p:cNvSpPr>
              <p:nvPr/>
            </p:nvSpPr>
            <p:spPr bwMode="auto">
              <a:xfrm>
                <a:off x="3571" y="3739"/>
                <a:ext cx="56" cy="27"/>
              </a:xfrm>
              <a:custGeom>
                <a:avLst/>
                <a:gdLst>
                  <a:gd name="T0" fmla="*/ 0 w 56"/>
                  <a:gd name="T1" fmla="*/ 9 h 27"/>
                  <a:gd name="T2" fmla="*/ 45 w 56"/>
                  <a:gd name="T3" fmla="*/ 0 h 27"/>
                  <a:gd name="T4" fmla="*/ 56 w 56"/>
                  <a:gd name="T5" fmla="*/ 23 h 27"/>
                  <a:gd name="T6" fmla="*/ 0 w 56"/>
                  <a:gd name="T7" fmla="*/ 27 h 27"/>
                  <a:gd name="T8" fmla="*/ 0 w 56"/>
                  <a:gd name="T9" fmla="*/ 9 h 27"/>
                </a:gdLst>
                <a:ahLst/>
                <a:cxnLst>
                  <a:cxn ang="0">
                    <a:pos x="T0" y="T1"/>
                  </a:cxn>
                  <a:cxn ang="0">
                    <a:pos x="T2" y="T3"/>
                  </a:cxn>
                  <a:cxn ang="0">
                    <a:pos x="T4" y="T5"/>
                  </a:cxn>
                  <a:cxn ang="0">
                    <a:pos x="T6" y="T7"/>
                  </a:cxn>
                  <a:cxn ang="0">
                    <a:pos x="T8" y="T9"/>
                  </a:cxn>
                </a:cxnLst>
                <a:rect l="0" t="0" r="r" b="b"/>
                <a:pathLst>
                  <a:path w="56" h="27">
                    <a:moveTo>
                      <a:pt x="0" y="9"/>
                    </a:moveTo>
                    <a:lnTo>
                      <a:pt x="45" y="0"/>
                    </a:lnTo>
                    <a:lnTo>
                      <a:pt x="56" y="23"/>
                    </a:lnTo>
                    <a:lnTo>
                      <a:pt x="0" y="27"/>
                    </a:lnTo>
                    <a:lnTo>
                      <a:pt x="0" y="9"/>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9" name="Rectangle 120"/>
              <p:cNvSpPr>
                <a:spLocks noChangeArrowheads="1"/>
              </p:cNvSpPr>
              <p:nvPr/>
            </p:nvSpPr>
            <p:spPr bwMode="auto">
              <a:xfrm>
                <a:off x="3860" y="3760"/>
                <a:ext cx="32" cy="4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0" name="Rectangle 121"/>
              <p:cNvSpPr>
                <a:spLocks noChangeArrowheads="1"/>
              </p:cNvSpPr>
              <p:nvPr/>
            </p:nvSpPr>
            <p:spPr bwMode="auto">
              <a:xfrm>
                <a:off x="3721" y="3749"/>
                <a:ext cx="173" cy="3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1" name="Rectangle 122"/>
              <p:cNvSpPr>
                <a:spLocks noChangeArrowheads="1"/>
              </p:cNvSpPr>
              <p:nvPr/>
            </p:nvSpPr>
            <p:spPr bwMode="auto">
              <a:xfrm>
                <a:off x="3900" y="3749"/>
                <a:ext cx="78" cy="5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2" name="Oval 123"/>
              <p:cNvSpPr>
                <a:spLocks noChangeArrowheads="1"/>
              </p:cNvSpPr>
              <p:nvPr/>
            </p:nvSpPr>
            <p:spPr bwMode="auto">
              <a:xfrm>
                <a:off x="3934" y="3583"/>
                <a:ext cx="11" cy="9"/>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3" name="Rectangle 124"/>
              <p:cNvSpPr>
                <a:spLocks noChangeArrowheads="1"/>
              </p:cNvSpPr>
              <p:nvPr/>
            </p:nvSpPr>
            <p:spPr bwMode="auto">
              <a:xfrm>
                <a:off x="3902" y="3583"/>
                <a:ext cx="36" cy="9"/>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4" name="Freeform 125"/>
              <p:cNvSpPr>
                <a:spLocks/>
              </p:cNvSpPr>
              <p:nvPr/>
            </p:nvSpPr>
            <p:spPr bwMode="auto">
              <a:xfrm>
                <a:off x="3535" y="3730"/>
                <a:ext cx="108" cy="31"/>
              </a:xfrm>
              <a:custGeom>
                <a:avLst/>
                <a:gdLst>
                  <a:gd name="T0" fmla="*/ 147 w 147"/>
                  <a:gd name="T1" fmla="*/ 9 h 42"/>
                  <a:gd name="T2" fmla="*/ 140 w 147"/>
                  <a:gd name="T3" fmla="*/ 18 h 42"/>
                  <a:gd name="T4" fmla="*/ 10 w 147"/>
                  <a:gd name="T5" fmla="*/ 41 h 42"/>
                  <a:gd name="T6" fmla="*/ 1 w 147"/>
                  <a:gd name="T7" fmla="*/ 35 h 42"/>
                  <a:gd name="T8" fmla="*/ 1 w 147"/>
                  <a:gd name="T9" fmla="*/ 32 h 42"/>
                  <a:gd name="T10" fmla="*/ 7 w 147"/>
                  <a:gd name="T11" fmla="*/ 23 h 42"/>
                  <a:gd name="T12" fmla="*/ 137 w 147"/>
                  <a:gd name="T13" fmla="*/ 1 h 42"/>
                  <a:gd name="T14" fmla="*/ 146 w 147"/>
                  <a:gd name="T15" fmla="*/ 7 h 42"/>
                  <a:gd name="T16" fmla="*/ 147 w 14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42">
                    <a:moveTo>
                      <a:pt x="147" y="9"/>
                    </a:moveTo>
                    <a:cubicBezTo>
                      <a:pt x="147" y="14"/>
                      <a:pt x="145" y="18"/>
                      <a:pt x="140" y="18"/>
                    </a:cubicBezTo>
                    <a:cubicBezTo>
                      <a:pt x="10" y="41"/>
                      <a:pt x="10" y="41"/>
                      <a:pt x="10" y="41"/>
                    </a:cubicBezTo>
                    <a:cubicBezTo>
                      <a:pt x="6" y="42"/>
                      <a:pt x="2" y="39"/>
                      <a:pt x="1" y="35"/>
                    </a:cubicBezTo>
                    <a:cubicBezTo>
                      <a:pt x="1" y="32"/>
                      <a:pt x="1" y="32"/>
                      <a:pt x="1" y="32"/>
                    </a:cubicBezTo>
                    <a:cubicBezTo>
                      <a:pt x="0" y="28"/>
                      <a:pt x="3" y="24"/>
                      <a:pt x="7" y="23"/>
                    </a:cubicBezTo>
                    <a:cubicBezTo>
                      <a:pt x="137" y="1"/>
                      <a:pt x="137" y="1"/>
                      <a:pt x="137" y="1"/>
                    </a:cubicBezTo>
                    <a:cubicBezTo>
                      <a:pt x="142" y="0"/>
                      <a:pt x="146" y="3"/>
                      <a:pt x="146" y="7"/>
                    </a:cubicBezTo>
                    <a:lnTo>
                      <a:pt x="147" y="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5" name="Rectangle 126"/>
              <p:cNvSpPr>
                <a:spLocks noChangeArrowheads="1"/>
              </p:cNvSpPr>
              <p:nvPr/>
            </p:nvSpPr>
            <p:spPr bwMode="auto">
              <a:xfrm>
                <a:off x="3876" y="3756"/>
                <a:ext cx="72" cy="24"/>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6" name="Rectangle 127"/>
              <p:cNvSpPr>
                <a:spLocks noChangeArrowheads="1"/>
              </p:cNvSpPr>
              <p:nvPr/>
            </p:nvSpPr>
            <p:spPr bwMode="auto">
              <a:xfrm>
                <a:off x="3876" y="3756"/>
                <a:ext cx="72" cy="8"/>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7" name="Rectangle 128"/>
              <p:cNvSpPr>
                <a:spLocks noChangeArrowheads="1"/>
              </p:cNvSpPr>
              <p:nvPr/>
            </p:nvSpPr>
            <p:spPr bwMode="auto">
              <a:xfrm>
                <a:off x="3495" y="3749"/>
                <a:ext cx="229" cy="39"/>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8" name="Freeform 129"/>
              <p:cNvSpPr>
                <a:spLocks/>
              </p:cNvSpPr>
              <p:nvPr/>
            </p:nvSpPr>
            <p:spPr bwMode="auto">
              <a:xfrm>
                <a:off x="4111" y="3726"/>
                <a:ext cx="13" cy="15"/>
              </a:xfrm>
              <a:custGeom>
                <a:avLst/>
                <a:gdLst>
                  <a:gd name="T0" fmla="*/ 18 w 18"/>
                  <a:gd name="T1" fmla="*/ 13 h 20"/>
                  <a:gd name="T2" fmla="*/ 10 w 18"/>
                  <a:gd name="T3" fmla="*/ 20 h 20"/>
                  <a:gd name="T4" fmla="*/ 8 w 18"/>
                  <a:gd name="T5" fmla="*/ 20 h 20"/>
                  <a:gd name="T6" fmla="*/ 0 w 18"/>
                  <a:gd name="T7" fmla="*/ 13 h 20"/>
                  <a:gd name="T8" fmla="*/ 0 w 18"/>
                  <a:gd name="T9" fmla="*/ 8 h 20"/>
                  <a:gd name="T10" fmla="*/ 8 w 18"/>
                  <a:gd name="T11" fmla="*/ 0 h 20"/>
                  <a:gd name="T12" fmla="*/ 10 w 18"/>
                  <a:gd name="T13" fmla="*/ 0 h 20"/>
                  <a:gd name="T14" fmla="*/ 18 w 18"/>
                  <a:gd name="T15" fmla="*/ 8 h 20"/>
                  <a:gd name="T16" fmla="*/ 18 w 1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13"/>
                    </a:moveTo>
                    <a:cubicBezTo>
                      <a:pt x="18" y="17"/>
                      <a:pt x="15" y="20"/>
                      <a:pt x="10" y="20"/>
                    </a:cubicBezTo>
                    <a:cubicBezTo>
                      <a:pt x="8" y="20"/>
                      <a:pt x="8" y="20"/>
                      <a:pt x="8" y="20"/>
                    </a:cubicBezTo>
                    <a:cubicBezTo>
                      <a:pt x="3" y="20"/>
                      <a:pt x="0" y="17"/>
                      <a:pt x="0" y="13"/>
                    </a:cubicBezTo>
                    <a:cubicBezTo>
                      <a:pt x="0" y="8"/>
                      <a:pt x="0" y="8"/>
                      <a:pt x="0" y="8"/>
                    </a:cubicBezTo>
                    <a:cubicBezTo>
                      <a:pt x="0" y="4"/>
                      <a:pt x="3" y="0"/>
                      <a:pt x="8" y="0"/>
                    </a:cubicBezTo>
                    <a:cubicBezTo>
                      <a:pt x="10" y="0"/>
                      <a:pt x="10" y="0"/>
                      <a:pt x="10" y="0"/>
                    </a:cubicBezTo>
                    <a:cubicBezTo>
                      <a:pt x="15" y="0"/>
                      <a:pt x="18" y="4"/>
                      <a:pt x="18" y="8"/>
                    </a:cubicBezTo>
                    <a:lnTo>
                      <a:pt x="18"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29" name="Freeform 130"/>
              <p:cNvSpPr>
                <a:spLocks/>
              </p:cNvSpPr>
              <p:nvPr/>
            </p:nvSpPr>
            <p:spPr bwMode="auto">
              <a:xfrm>
                <a:off x="3982" y="3726"/>
                <a:ext cx="151" cy="87"/>
              </a:xfrm>
              <a:custGeom>
                <a:avLst/>
                <a:gdLst>
                  <a:gd name="T0" fmla="*/ 9 w 151"/>
                  <a:gd name="T1" fmla="*/ 77 h 87"/>
                  <a:gd name="T2" fmla="*/ 58 w 151"/>
                  <a:gd name="T3" fmla="*/ 77 h 87"/>
                  <a:gd name="T4" fmla="*/ 135 w 151"/>
                  <a:gd name="T5" fmla="*/ 87 h 87"/>
                  <a:gd name="T6" fmla="*/ 151 w 151"/>
                  <a:gd name="T7" fmla="*/ 81 h 87"/>
                  <a:gd name="T8" fmla="*/ 151 w 151"/>
                  <a:gd name="T9" fmla="*/ 52 h 87"/>
                  <a:gd name="T10" fmla="*/ 144 w 151"/>
                  <a:gd name="T11" fmla="*/ 45 h 87"/>
                  <a:gd name="T12" fmla="*/ 130 w 151"/>
                  <a:gd name="T13" fmla="*/ 23 h 87"/>
                  <a:gd name="T14" fmla="*/ 109 w 151"/>
                  <a:gd name="T15" fmla="*/ 10 h 87"/>
                  <a:gd name="T16" fmla="*/ 77 w 151"/>
                  <a:gd name="T17" fmla="*/ 0 h 87"/>
                  <a:gd name="T18" fmla="*/ 0 w 151"/>
                  <a:gd name="T19" fmla="*/ 11 h 87"/>
                  <a:gd name="T20" fmla="*/ 18 w 151"/>
                  <a:gd name="T21" fmla="*/ 34 h 87"/>
                  <a:gd name="T22" fmla="*/ 9 w 151"/>
                  <a:gd name="T2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87">
                    <a:moveTo>
                      <a:pt x="9" y="77"/>
                    </a:moveTo>
                    <a:lnTo>
                      <a:pt x="58" y="77"/>
                    </a:lnTo>
                    <a:lnTo>
                      <a:pt x="135" y="87"/>
                    </a:lnTo>
                    <a:lnTo>
                      <a:pt x="151" y="81"/>
                    </a:lnTo>
                    <a:lnTo>
                      <a:pt x="151" y="52"/>
                    </a:lnTo>
                    <a:lnTo>
                      <a:pt x="144" y="45"/>
                    </a:lnTo>
                    <a:lnTo>
                      <a:pt x="130" y="23"/>
                    </a:lnTo>
                    <a:lnTo>
                      <a:pt x="109" y="10"/>
                    </a:lnTo>
                    <a:lnTo>
                      <a:pt x="77" y="0"/>
                    </a:lnTo>
                    <a:lnTo>
                      <a:pt x="0" y="11"/>
                    </a:lnTo>
                    <a:lnTo>
                      <a:pt x="18" y="34"/>
                    </a:lnTo>
                    <a:lnTo>
                      <a:pt x="9" y="77"/>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0" name="Freeform 131"/>
              <p:cNvSpPr>
                <a:spLocks/>
              </p:cNvSpPr>
              <p:nvPr/>
            </p:nvSpPr>
            <p:spPr bwMode="auto">
              <a:xfrm>
                <a:off x="4092" y="3665"/>
                <a:ext cx="26" cy="84"/>
              </a:xfrm>
              <a:custGeom>
                <a:avLst/>
                <a:gdLst>
                  <a:gd name="T0" fmla="*/ 36 w 36"/>
                  <a:gd name="T1" fmla="*/ 107 h 115"/>
                  <a:gd name="T2" fmla="*/ 29 w 36"/>
                  <a:gd name="T3" fmla="*/ 115 h 115"/>
                  <a:gd name="T4" fmla="*/ 7 w 36"/>
                  <a:gd name="T5" fmla="*/ 98 h 115"/>
                  <a:gd name="T6" fmla="*/ 0 w 36"/>
                  <a:gd name="T7" fmla="*/ 79 h 115"/>
                  <a:gd name="T8" fmla="*/ 0 w 36"/>
                  <a:gd name="T9" fmla="*/ 8 h 115"/>
                  <a:gd name="T10" fmla="*/ 7 w 36"/>
                  <a:gd name="T11" fmla="*/ 0 h 115"/>
                  <a:gd name="T12" fmla="*/ 29 w 36"/>
                  <a:gd name="T13" fmla="*/ 0 h 115"/>
                  <a:gd name="T14" fmla="*/ 36 w 36"/>
                  <a:gd name="T15" fmla="*/ 8 h 115"/>
                  <a:gd name="T16" fmla="*/ 36 w 36"/>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5">
                    <a:moveTo>
                      <a:pt x="36" y="107"/>
                    </a:moveTo>
                    <a:cubicBezTo>
                      <a:pt x="36" y="112"/>
                      <a:pt x="33" y="115"/>
                      <a:pt x="29" y="115"/>
                    </a:cubicBezTo>
                    <a:cubicBezTo>
                      <a:pt x="7" y="98"/>
                      <a:pt x="7" y="98"/>
                      <a:pt x="7" y="98"/>
                    </a:cubicBezTo>
                    <a:cubicBezTo>
                      <a:pt x="3" y="98"/>
                      <a:pt x="0" y="83"/>
                      <a:pt x="0" y="79"/>
                    </a:cubicBezTo>
                    <a:cubicBezTo>
                      <a:pt x="0" y="8"/>
                      <a:pt x="0" y="8"/>
                      <a:pt x="0" y="8"/>
                    </a:cubicBezTo>
                    <a:cubicBezTo>
                      <a:pt x="0" y="4"/>
                      <a:pt x="3" y="0"/>
                      <a:pt x="7" y="0"/>
                    </a:cubicBezTo>
                    <a:cubicBezTo>
                      <a:pt x="29" y="0"/>
                      <a:pt x="29" y="0"/>
                      <a:pt x="29" y="0"/>
                    </a:cubicBezTo>
                    <a:cubicBezTo>
                      <a:pt x="33" y="0"/>
                      <a:pt x="36" y="4"/>
                      <a:pt x="36" y="8"/>
                    </a:cubicBezTo>
                    <a:lnTo>
                      <a:pt x="36" y="107"/>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1" name="Freeform 132"/>
              <p:cNvSpPr>
                <a:spLocks noEditPoints="1"/>
              </p:cNvSpPr>
              <p:nvPr/>
            </p:nvSpPr>
            <p:spPr bwMode="auto">
              <a:xfrm>
                <a:off x="3721" y="3539"/>
                <a:ext cx="385" cy="270"/>
              </a:xfrm>
              <a:custGeom>
                <a:avLst/>
                <a:gdLst>
                  <a:gd name="T0" fmla="*/ 364 w 528"/>
                  <a:gd name="T1" fmla="*/ 172 h 369"/>
                  <a:gd name="T2" fmla="*/ 343 w 528"/>
                  <a:gd name="T3" fmla="*/ 156 h 369"/>
                  <a:gd name="T4" fmla="*/ 317 w 528"/>
                  <a:gd name="T5" fmla="*/ 91 h 369"/>
                  <a:gd name="T6" fmla="*/ 336 w 528"/>
                  <a:gd name="T7" fmla="*/ 91 h 369"/>
                  <a:gd name="T8" fmla="*/ 257 w 528"/>
                  <a:gd name="T9" fmla="*/ 60 h 369"/>
                  <a:gd name="T10" fmla="*/ 191 w 528"/>
                  <a:gd name="T11" fmla="*/ 60 h 369"/>
                  <a:gd name="T12" fmla="*/ 179 w 528"/>
                  <a:gd name="T13" fmla="*/ 85 h 369"/>
                  <a:gd name="T14" fmla="*/ 0 w 528"/>
                  <a:gd name="T15" fmla="*/ 0 h 369"/>
                  <a:gd name="T16" fmla="*/ 0 w 528"/>
                  <a:gd name="T17" fmla="*/ 296 h 369"/>
                  <a:gd name="T18" fmla="*/ 327 w 528"/>
                  <a:gd name="T19" fmla="*/ 296 h 369"/>
                  <a:gd name="T20" fmla="*/ 346 w 528"/>
                  <a:gd name="T21" fmla="*/ 333 h 369"/>
                  <a:gd name="T22" fmla="*/ 346 w 528"/>
                  <a:gd name="T23" fmla="*/ 369 h 369"/>
                  <a:gd name="T24" fmla="*/ 378 w 528"/>
                  <a:gd name="T25" fmla="*/ 369 h 369"/>
                  <a:gd name="T26" fmla="*/ 477 w 528"/>
                  <a:gd name="T27" fmla="*/ 265 h 369"/>
                  <a:gd name="T28" fmla="*/ 528 w 528"/>
                  <a:gd name="T29" fmla="*/ 276 h 369"/>
                  <a:gd name="T30" fmla="*/ 528 w 528"/>
                  <a:gd name="T31" fmla="*/ 172 h 369"/>
                  <a:gd name="T32" fmla="*/ 364 w 528"/>
                  <a:gd name="T33" fmla="*/ 172 h 369"/>
                  <a:gd name="T34" fmla="*/ 308 w 528"/>
                  <a:gd name="T35" fmla="*/ 163 h 369"/>
                  <a:gd name="T36" fmla="*/ 232 w 528"/>
                  <a:gd name="T37" fmla="*/ 163 h 369"/>
                  <a:gd name="T38" fmla="*/ 224 w 528"/>
                  <a:gd name="T39" fmla="*/ 155 h 369"/>
                  <a:gd name="T40" fmla="*/ 224 w 528"/>
                  <a:gd name="T41" fmla="*/ 107 h 369"/>
                  <a:gd name="T42" fmla="*/ 232 w 528"/>
                  <a:gd name="T43" fmla="*/ 99 h 369"/>
                  <a:gd name="T44" fmla="*/ 296 w 528"/>
                  <a:gd name="T45" fmla="*/ 99 h 369"/>
                  <a:gd name="T46" fmla="*/ 303 w 528"/>
                  <a:gd name="T47" fmla="*/ 107 h 369"/>
                  <a:gd name="T48" fmla="*/ 315 w 528"/>
                  <a:gd name="T49" fmla="*/ 155 h 369"/>
                  <a:gd name="T50" fmla="*/ 308 w 528"/>
                  <a:gd name="T51" fmla="*/ 1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369">
                    <a:moveTo>
                      <a:pt x="364" y="172"/>
                    </a:moveTo>
                    <a:cubicBezTo>
                      <a:pt x="351" y="172"/>
                      <a:pt x="348" y="164"/>
                      <a:pt x="343" y="156"/>
                    </a:cubicBezTo>
                    <a:cubicBezTo>
                      <a:pt x="334" y="138"/>
                      <a:pt x="317" y="91"/>
                      <a:pt x="317" y="91"/>
                    </a:cubicBezTo>
                    <a:cubicBezTo>
                      <a:pt x="336" y="91"/>
                      <a:pt x="336" y="91"/>
                      <a:pt x="336" y="91"/>
                    </a:cubicBezTo>
                    <a:cubicBezTo>
                      <a:pt x="336" y="91"/>
                      <a:pt x="302" y="60"/>
                      <a:pt x="257" y="60"/>
                    </a:cubicBezTo>
                    <a:cubicBezTo>
                      <a:pt x="212" y="60"/>
                      <a:pt x="191" y="60"/>
                      <a:pt x="191" y="60"/>
                    </a:cubicBezTo>
                    <a:cubicBezTo>
                      <a:pt x="191" y="60"/>
                      <a:pt x="179" y="64"/>
                      <a:pt x="179" y="85"/>
                    </a:cubicBezTo>
                    <a:cubicBezTo>
                      <a:pt x="179" y="60"/>
                      <a:pt x="168" y="0"/>
                      <a:pt x="0" y="0"/>
                    </a:cubicBezTo>
                    <a:cubicBezTo>
                      <a:pt x="0" y="11"/>
                      <a:pt x="0" y="296"/>
                      <a:pt x="0" y="296"/>
                    </a:cubicBezTo>
                    <a:cubicBezTo>
                      <a:pt x="0" y="296"/>
                      <a:pt x="305" y="296"/>
                      <a:pt x="327" y="296"/>
                    </a:cubicBezTo>
                    <a:cubicBezTo>
                      <a:pt x="350" y="296"/>
                      <a:pt x="346" y="314"/>
                      <a:pt x="346" y="333"/>
                    </a:cubicBezTo>
                    <a:cubicBezTo>
                      <a:pt x="346" y="369"/>
                      <a:pt x="346" y="369"/>
                      <a:pt x="346" y="369"/>
                    </a:cubicBezTo>
                    <a:cubicBezTo>
                      <a:pt x="378" y="369"/>
                      <a:pt x="378" y="369"/>
                      <a:pt x="378" y="369"/>
                    </a:cubicBezTo>
                    <a:cubicBezTo>
                      <a:pt x="378" y="369"/>
                      <a:pt x="371" y="265"/>
                      <a:pt x="477" y="265"/>
                    </a:cubicBezTo>
                    <a:cubicBezTo>
                      <a:pt x="507" y="265"/>
                      <a:pt x="528" y="276"/>
                      <a:pt x="528" y="276"/>
                    </a:cubicBezTo>
                    <a:cubicBezTo>
                      <a:pt x="528" y="172"/>
                      <a:pt x="528" y="172"/>
                      <a:pt x="528" y="172"/>
                    </a:cubicBezTo>
                    <a:cubicBezTo>
                      <a:pt x="528" y="172"/>
                      <a:pt x="376" y="172"/>
                      <a:pt x="364" y="172"/>
                    </a:cubicBezTo>
                    <a:close/>
                    <a:moveTo>
                      <a:pt x="308" y="163"/>
                    </a:moveTo>
                    <a:cubicBezTo>
                      <a:pt x="232" y="163"/>
                      <a:pt x="232" y="163"/>
                      <a:pt x="232" y="163"/>
                    </a:cubicBezTo>
                    <a:cubicBezTo>
                      <a:pt x="227" y="163"/>
                      <a:pt x="224" y="160"/>
                      <a:pt x="224" y="155"/>
                    </a:cubicBezTo>
                    <a:cubicBezTo>
                      <a:pt x="224" y="107"/>
                      <a:pt x="224" y="107"/>
                      <a:pt x="224" y="107"/>
                    </a:cubicBezTo>
                    <a:cubicBezTo>
                      <a:pt x="224" y="103"/>
                      <a:pt x="227" y="99"/>
                      <a:pt x="232" y="99"/>
                    </a:cubicBezTo>
                    <a:cubicBezTo>
                      <a:pt x="296" y="99"/>
                      <a:pt x="296" y="99"/>
                      <a:pt x="296" y="99"/>
                    </a:cubicBezTo>
                    <a:cubicBezTo>
                      <a:pt x="300" y="99"/>
                      <a:pt x="303" y="103"/>
                      <a:pt x="303" y="107"/>
                    </a:cubicBezTo>
                    <a:cubicBezTo>
                      <a:pt x="315" y="155"/>
                      <a:pt x="315" y="155"/>
                      <a:pt x="315" y="155"/>
                    </a:cubicBezTo>
                    <a:cubicBezTo>
                      <a:pt x="315" y="160"/>
                      <a:pt x="312" y="163"/>
                      <a:pt x="308" y="163"/>
                    </a:cubicBezTo>
                    <a:close/>
                  </a:path>
                </a:pathLst>
              </a:custGeom>
              <a:solidFill>
                <a:srgbClr val="FFB900"/>
              </a:solidFill>
              <a:ln w="9525">
                <a:solidFill>
                  <a:srgbClr val="8E9698"/>
                </a:solidFill>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2" name="Oval 133"/>
              <p:cNvSpPr>
                <a:spLocks noChangeArrowheads="1"/>
              </p:cNvSpPr>
              <p:nvPr/>
            </p:nvSpPr>
            <p:spPr bwMode="auto">
              <a:xfrm>
                <a:off x="4012" y="3746"/>
                <a:ext cx="106" cy="107"/>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3" name="Oval 134"/>
              <p:cNvSpPr>
                <a:spLocks noChangeArrowheads="1"/>
              </p:cNvSpPr>
              <p:nvPr/>
            </p:nvSpPr>
            <p:spPr bwMode="auto">
              <a:xfrm>
                <a:off x="4035" y="3770"/>
                <a:ext cx="59" cy="5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4" name="Oval 135"/>
              <p:cNvSpPr>
                <a:spLocks noChangeArrowheads="1"/>
              </p:cNvSpPr>
              <p:nvPr/>
            </p:nvSpPr>
            <p:spPr bwMode="auto">
              <a:xfrm>
                <a:off x="4045" y="3780"/>
                <a:ext cx="40" cy="39"/>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5" name="Freeform 136"/>
              <p:cNvSpPr>
                <a:spLocks/>
              </p:cNvSpPr>
              <p:nvPr/>
            </p:nvSpPr>
            <p:spPr bwMode="auto">
              <a:xfrm>
                <a:off x="3851" y="3609"/>
                <a:ext cx="28" cy="151"/>
              </a:xfrm>
              <a:custGeom>
                <a:avLst/>
                <a:gdLst>
                  <a:gd name="T0" fmla="*/ 0 w 38"/>
                  <a:gd name="T1" fmla="*/ 199 h 207"/>
                  <a:gd name="T2" fmla="*/ 8 w 38"/>
                  <a:gd name="T3" fmla="*/ 207 h 207"/>
                  <a:gd name="T4" fmla="*/ 31 w 38"/>
                  <a:gd name="T5" fmla="*/ 207 h 207"/>
                  <a:gd name="T6" fmla="*/ 38 w 38"/>
                  <a:gd name="T7" fmla="*/ 199 h 207"/>
                  <a:gd name="T8" fmla="*/ 38 w 38"/>
                  <a:gd name="T9" fmla="*/ 7 h 207"/>
                  <a:gd name="T10" fmla="*/ 31 w 38"/>
                  <a:gd name="T11" fmla="*/ 0 h 207"/>
                  <a:gd name="T12" fmla="*/ 8 w 38"/>
                  <a:gd name="T13" fmla="*/ 0 h 207"/>
                  <a:gd name="T14" fmla="*/ 0 w 38"/>
                  <a:gd name="T15" fmla="*/ 7 h 207"/>
                  <a:gd name="T16" fmla="*/ 0 w 38"/>
                  <a:gd name="T17"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07">
                    <a:moveTo>
                      <a:pt x="0" y="199"/>
                    </a:moveTo>
                    <a:cubicBezTo>
                      <a:pt x="0" y="204"/>
                      <a:pt x="4" y="207"/>
                      <a:pt x="8" y="207"/>
                    </a:cubicBezTo>
                    <a:cubicBezTo>
                      <a:pt x="31" y="207"/>
                      <a:pt x="31" y="207"/>
                      <a:pt x="31" y="207"/>
                    </a:cubicBezTo>
                    <a:cubicBezTo>
                      <a:pt x="35" y="207"/>
                      <a:pt x="38" y="204"/>
                      <a:pt x="38" y="199"/>
                    </a:cubicBezTo>
                    <a:cubicBezTo>
                      <a:pt x="38" y="7"/>
                      <a:pt x="38" y="7"/>
                      <a:pt x="38" y="7"/>
                    </a:cubicBezTo>
                    <a:cubicBezTo>
                      <a:pt x="38" y="3"/>
                      <a:pt x="35" y="0"/>
                      <a:pt x="31" y="0"/>
                    </a:cubicBezTo>
                    <a:cubicBezTo>
                      <a:pt x="8" y="0"/>
                      <a:pt x="8" y="0"/>
                      <a:pt x="8" y="0"/>
                    </a:cubicBezTo>
                    <a:cubicBezTo>
                      <a:pt x="4" y="0"/>
                      <a:pt x="0" y="3"/>
                      <a:pt x="0" y="7"/>
                    </a:cubicBezTo>
                    <a:lnTo>
                      <a:pt x="0" y="19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6" name="Freeform 137"/>
              <p:cNvSpPr>
                <a:spLocks/>
              </p:cNvSpPr>
              <p:nvPr/>
            </p:nvSpPr>
            <p:spPr bwMode="auto">
              <a:xfrm>
                <a:off x="3850" y="3476"/>
                <a:ext cx="20" cy="147"/>
              </a:xfrm>
              <a:custGeom>
                <a:avLst/>
                <a:gdLst>
                  <a:gd name="T0" fmla="*/ 28 w 28"/>
                  <a:gd name="T1" fmla="*/ 182 h 201"/>
                  <a:gd name="T2" fmla="*/ 28 w 28"/>
                  <a:gd name="T3" fmla="*/ 179 h 201"/>
                  <a:gd name="T4" fmla="*/ 28 w 28"/>
                  <a:gd name="T5" fmla="*/ 32 h 201"/>
                  <a:gd name="T6" fmla="*/ 0 w 28"/>
                  <a:gd name="T7" fmla="*/ 0 h 201"/>
                  <a:gd name="T8" fmla="*/ 0 w 28"/>
                  <a:gd name="T9" fmla="*/ 15 h 201"/>
                  <a:gd name="T10" fmla="*/ 14 w 28"/>
                  <a:gd name="T11" fmla="*/ 39 h 201"/>
                  <a:gd name="T12" fmla="*/ 14 w 28"/>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8" h="201">
                    <a:moveTo>
                      <a:pt x="28" y="182"/>
                    </a:moveTo>
                    <a:cubicBezTo>
                      <a:pt x="28" y="182"/>
                      <a:pt x="28" y="181"/>
                      <a:pt x="28" y="179"/>
                    </a:cubicBezTo>
                    <a:cubicBezTo>
                      <a:pt x="28" y="161"/>
                      <a:pt x="28" y="52"/>
                      <a:pt x="28" y="32"/>
                    </a:cubicBezTo>
                    <a:cubicBezTo>
                      <a:pt x="28" y="10"/>
                      <a:pt x="17" y="0"/>
                      <a:pt x="0" y="0"/>
                    </a:cubicBezTo>
                    <a:cubicBezTo>
                      <a:pt x="0" y="4"/>
                      <a:pt x="0" y="15"/>
                      <a:pt x="0" y="15"/>
                    </a:cubicBezTo>
                    <a:cubicBezTo>
                      <a:pt x="0" y="15"/>
                      <a:pt x="14" y="12"/>
                      <a:pt x="14" y="39"/>
                    </a:cubicBezTo>
                    <a:cubicBezTo>
                      <a:pt x="14" y="56"/>
                      <a:pt x="14" y="201"/>
                      <a:pt x="14" y="201"/>
                    </a:cubicBezTo>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7" name="Freeform 138"/>
              <p:cNvSpPr>
                <a:spLocks/>
              </p:cNvSpPr>
              <p:nvPr/>
            </p:nvSpPr>
            <p:spPr bwMode="auto">
              <a:xfrm>
                <a:off x="3870" y="3564"/>
                <a:ext cx="59" cy="22"/>
              </a:xfrm>
              <a:custGeom>
                <a:avLst/>
                <a:gdLst>
                  <a:gd name="T0" fmla="*/ 65 w 81"/>
                  <a:gd name="T1" fmla="*/ 19 h 30"/>
                  <a:gd name="T2" fmla="*/ 80 w 81"/>
                  <a:gd name="T3" fmla="*/ 30 h 30"/>
                  <a:gd name="T4" fmla="*/ 81 w 81"/>
                  <a:gd name="T5" fmla="*/ 30 h 30"/>
                  <a:gd name="T6" fmla="*/ 81 w 81"/>
                  <a:gd name="T7" fmla="*/ 0 h 30"/>
                  <a:gd name="T8" fmla="*/ 80 w 81"/>
                  <a:gd name="T9" fmla="*/ 0 h 30"/>
                  <a:gd name="T10" fmla="*/ 65 w 81"/>
                  <a:gd name="T11" fmla="*/ 11 h 30"/>
                  <a:gd name="T12" fmla="*/ 0 w 81"/>
                  <a:gd name="T13" fmla="*/ 11 h 30"/>
                  <a:gd name="T14" fmla="*/ 0 w 81"/>
                  <a:gd name="T15" fmla="*/ 19 h 30"/>
                  <a:gd name="T16" fmla="*/ 65 w 81"/>
                  <a:gd name="T1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0">
                    <a:moveTo>
                      <a:pt x="65" y="19"/>
                    </a:moveTo>
                    <a:cubicBezTo>
                      <a:pt x="72" y="19"/>
                      <a:pt x="78" y="23"/>
                      <a:pt x="80" y="30"/>
                    </a:cubicBezTo>
                    <a:cubicBezTo>
                      <a:pt x="81" y="30"/>
                      <a:pt x="81" y="30"/>
                      <a:pt x="81" y="30"/>
                    </a:cubicBezTo>
                    <a:cubicBezTo>
                      <a:pt x="81" y="0"/>
                      <a:pt x="81" y="0"/>
                      <a:pt x="81" y="0"/>
                    </a:cubicBezTo>
                    <a:cubicBezTo>
                      <a:pt x="80" y="0"/>
                      <a:pt x="80" y="0"/>
                      <a:pt x="80" y="0"/>
                    </a:cubicBezTo>
                    <a:cubicBezTo>
                      <a:pt x="78" y="6"/>
                      <a:pt x="72" y="11"/>
                      <a:pt x="65" y="11"/>
                    </a:cubicBezTo>
                    <a:cubicBezTo>
                      <a:pt x="0" y="11"/>
                      <a:pt x="0" y="11"/>
                      <a:pt x="0" y="11"/>
                    </a:cubicBezTo>
                    <a:cubicBezTo>
                      <a:pt x="0" y="19"/>
                      <a:pt x="0" y="19"/>
                      <a:pt x="0" y="19"/>
                    </a:cubicBezTo>
                    <a:cubicBezTo>
                      <a:pt x="0" y="19"/>
                      <a:pt x="64" y="19"/>
                      <a:pt x="65" y="19"/>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8" name="Oval 139"/>
              <p:cNvSpPr>
                <a:spLocks noChangeArrowheads="1"/>
              </p:cNvSpPr>
              <p:nvPr/>
            </p:nvSpPr>
            <p:spPr bwMode="auto">
              <a:xfrm>
                <a:off x="4055" y="3790"/>
                <a:ext cx="20" cy="20"/>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39" name="Freeform 140"/>
              <p:cNvSpPr>
                <a:spLocks/>
              </p:cNvSpPr>
              <p:nvPr/>
            </p:nvSpPr>
            <p:spPr bwMode="auto">
              <a:xfrm>
                <a:off x="4063" y="3784"/>
                <a:ext cx="4" cy="4"/>
              </a:xfrm>
              <a:custGeom>
                <a:avLst/>
                <a:gdLst>
                  <a:gd name="T0" fmla="*/ 1 w 4"/>
                  <a:gd name="T1" fmla="*/ 4 h 4"/>
                  <a:gd name="T2" fmla="*/ 0 w 4"/>
                  <a:gd name="T3" fmla="*/ 1 h 4"/>
                  <a:gd name="T4" fmla="*/ 1 w 4"/>
                  <a:gd name="T5" fmla="*/ 0 h 4"/>
                  <a:gd name="T6" fmla="*/ 3 w 4"/>
                  <a:gd name="T7" fmla="*/ 0 h 4"/>
                  <a:gd name="T8" fmla="*/ 4 w 4"/>
                  <a:gd name="T9" fmla="*/ 1 h 4"/>
                  <a:gd name="T10" fmla="*/ 3 w 4"/>
                  <a:gd name="T11" fmla="*/ 4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0" y="1"/>
                    </a:lnTo>
                    <a:lnTo>
                      <a:pt x="1" y="0"/>
                    </a:lnTo>
                    <a:lnTo>
                      <a:pt x="3" y="0"/>
                    </a:lnTo>
                    <a:lnTo>
                      <a:pt x="4" y="1"/>
                    </a:lnTo>
                    <a:lnTo>
                      <a:pt x="3"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0" name="Freeform 141"/>
              <p:cNvSpPr>
                <a:spLocks/>
              </p:cNvSpPr>
              <p:nvPr/>
            </p:nvSpPr>
            <p:spPr bwMode="auto">
              <a:xfrm>
                <a:off x="4063" y="3813"/>
                <a:ext cx="4" cy="3"/>
              </a:xfrm>
              <a:custGeom>
                <a:avLst/>
                <a:gdLst>
                  <a:gd name="T0" fmla="*/ 1 w 4"/>
                  <a:gd name="T1" fmla="*/ 3 h 3"/>
                  <a:gd name="T2" fmla="*/ 0 w 4"/>
                  <a:gd name="T3" fmla="*/ 1 h 3"/>
                  <a:gd name="T4" fmla="*/ 1 w 4"/>
                  <a:gd name="T5" fmla="*/ 0 h 3"/>
                  <a:gd name="T6" fmla="*/ 3 w 4"/>
                  <a:gd name="T7" fmla="*/ 0 h 3"/>
                  <a:gd name="T8" fmla="*/ 4 w 4"/>
                  <a:gd name="T9" fmla="*/ 1 h 3"/>
                  <a:gd name="T10" fmla="*/ 3 w 4"/>
                  <a:gd name="T11" fmla="*/ 3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lnTo>
                      <a:pt x="0" y="1"/>
                    </a:lnTo>
                    <a:lnTo>
                      <a:pt x="1" y="0"/>
                    </a:lnTo>
                    <a:lnTo>
                      <a:pt x="3" y="0"/>
                    </a:lnTo>
                    <a:lnTo>
                      <a:pt x="4" y="1"/>
                    </a:lnTo>
                    <a:lnTo>
                      <a:pt x="3"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1" name="Freeform 142"/>
              <p:cNvSpPr>
                <a:spLocks/>
              </p:cNvSpPr>
              <p:nvPr/>
            </p:nvSpPr>
            <p:spPr bwMode="auto">
              <a:xfrm>
                <a:off x="4049" y="3798"/>
                <a:ext cx="4" cy="4"/>
              </a:xfrm>
              <a:custGeom>
                <a:avLst/>
                <a:gdLst>
                  <a:gd name="T0" fmla="*/ 4 w 4"/>
                  <a:gd name="T1" fmla="*/ 3 h 4"/>
                  <a:gd name="T2" fmla="*/ 2 w 4"/>
                  <a:gd name="T3" fmla="*/ 4 h 4"/>
                  <a:gd name="T4" fmla="*/ 0 w 4"/>
                  <a:gd name="T5" fmla="*/ 3 h 4"/>
                  <a:gd name="T6" fmla="*/ 0 w 4"/>
                  <a:gd name="T7" fmla="*/ 1 h 4"/>
                  <a:gd name="T8" fmla="*/ 2 w 4"/>
                  <a:gd name="T9" fmla="*/ 0 h 4"/>
                  <a:gd name="T10" fmla="*/ 4 w 4"/>
                  <a:gd name="T11" fmla="*/ 1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2" y="4"/>
                    </a:lnTo>
                    <a:lnTo>
                      <a:pt x="0" y="3"/>
                    </a:lnTo>
                    <a:lnTo>
                      <a:pt x="0" y="1"/>
                    </a:lnTo>
                    <a:lnTo>
                      <a:pt x="2" y="0"/>
                    </a:lnTo>
                    <a:lnTo>
                      <a:pt x="4" y="1"/>
                    </a:lnTo>
                    <a:lnTo>
                      <a:pt x="4"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2" name="Freeform 143"/>
              <p:cNvSpPr>
                <a:spLocks/>
              </p:cNvSpPr>
              <p:nvPr/>
            </p:nvSpPr>
            <p:spPr bwMode="auto">
              <a:xfrm>
                <a:off x="4078" y="3798"/>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3" name="Freeform 144"/>
              <p:cNvSpPr>
                <a:spLocks/>
              </p:cNvSpPr>
              <p:nvPr/>
            </p:nvSpPr>
            <p:spPr bwMode="auto">
              <a:xfrm>
                <a:off x="4053" y="3808"/>
                <a:ext cx="4" cy="4"/>
              </a:xfrm>
              <a:custGeom>
                <a:avLst/>
                <a:gdLst>
                  <a:gd name="T0" fmla="*/ 4 w 4"/>
                  <a:gd name="T1" fmla="*/ 2 h 4"/>
                  <a:gd name="T2" fmla="*/ 3 w 4"/>
                  <a:gd name="T3" fmla="*/ 3 h 4"/>
                  <a:gd name="T4" fmla="*/ 1 w 4"/>
                  <a:gd name="T5" fmla="*/ 4 h 4"/>
                  <a:gd name="T6" fmla="*/ 0 w 4"/>
                  <a:gd name="T7" fmla="*/ 2 h 4"/>
                  <a:gd name="T8" fmla="*/ 0 w 4"/>
                  <a:gd name="T9" fmla="*/ 0 h 4"/>
                  <a:gd name="T10" fmla="*/ 3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lnTo>
                      <a:pt x="3" y="3"/>
                    </a:lnTo>
                    <a:lnTo>
                      <a:pt x="1" y="4"/>
                    </a:lnTo>
                    <a:lnTo>
                      <a:pt x="0" y="2"/>
                    </a:lnTo>
                    <a:lnTo>
                      <a:pt x="0" y="0"/>
                    </a:lnTo>
                    <a:lnTo>
                      <a:pt x="3" y="0"/>
                    </a:lnTo>
                    <a:lnTo>
                      <a:pt x="4"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4" name="Freeform 145"/>
              <p:cNvSpPr>
                <a:spLocks/>
              </p:cNvSpPr>
              <p:nvPr/>
            </p:nvSpPr>
            <p:spPr bwMode="auto">
              <a:xfrm>
                <a:off x="4073" y="3788"/>
                <a:ext cx="4" cy="4"/>
              </a:xfrm>
              <a:custGeom>
                <a:avLst/>
                <a:gdLst>
                  <a:gd name="T0" fmla="*/ 4 w 4"/>
                  <a:gd name="T1" fmla="*/ 1 h 4"/>
                  <a:gd name="T2" fmla="*/ 3 w 4"/>
                  <a:gd name="T3" fmla="*/ 3 h 4"/>
                  <a:gd name="T4" fmla="*/ 2 w 4"/>
                  <a:gd name="T5" fmla="*/ 4 h 4"/>
                  <a:gd name="T6" fmla="*/ 0 w 4"/>
                  <a:gd name="T7" fmla="*/ 3 h 4"/>
                  <a:gd name="T8" fmla="*/ 0 w 4"/>
                  <a:gd name="T9" fmla="*/ 0 h 4"/>
                  <a:gd name="T10" fmla="*/ 2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3" y="3"/>
                    </a:lnTo>
                    <a:lnTo>
                      <a:pt x="2" y="4"/>
                    </a:lnTo>
                    <a:lnTo>
                      <a:pt x="0" y="3"/>
                    </a:lnTo>
                    <a:lnTo>
                      <a:pt x="0" y="0"/>
                    </a:lnTo>
                    <a:lnTo>
                      <a:pt x="2"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5" name="Freeform 146"/>
              <p:cNvSpPr>
                <a:spLocks/>
              </p:cNvSpPr>
              <p:nvPr/>
            </p:nvSpPr>
            <p:spPr bwMode="auto">
              <a:xfrm>
                <a:off x="4073" y="3808"/>
                <a:ext cx="4" cy="4"/>
              </a:xfrm>
              <a:custGeom>
                <a:avLst/>
                <a:gdLst>
                  <a:gd name="T0" fmla="*/ 2 w 4"/>
                  <a:gd name="T1" fmla="*/ 0 h 4"/>
                  <a:gd name="T2" fmla="*/ 3 w 4"/>
                  <a:gd name="T3" fmla="*/ 0 h 4"/>
                  <a:gd name="T4" fmla="*/ 4 w 4"/>
                  <a:gd name="T5" fmla="*/ 2 h 4"/>
                  <a:gd name="T6" fmla="*/ 2 w 4"/>
                  <a:gd name="T7" fmla="*/ 4 h 4"/>
                  <a:gd name="T8" fmla="*/ 0 w 4"/>
                  <a:gd name="T9" fmla="*/ 3 h 4"/>
                  <a:gd name="T10" fmla="*/ 0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3" y="0"/>
                    </a:lnTo>
                    <a:lnTo>
                      <a:pt x="4" y="2"/>
                    </a:lnTo>
                    <a:lnTo>
                      <a:pt x="2" y="4"/>
                    </a:lnTo>
                    <a:lnTo>
                      <a:pt x="0" y="3"/>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6" name="Freeform 147"/>
              <p:cNvSpPr>
                <a:spLocks/>
              </p:cNvSpPr>
              <p:nvPr/>
            </p:nvSpPr>
            <p:spPr bwMode="auto">
              <a:xfrm>
                <a:off x="4053" y="3788"/>
                <a:ext cx="4" cy="4"/>
              </a:xfrm>
              <a:custGeom>
                <a:avLst/>
                <a:gdLst>
                  <a:gd name="T0" fmla="*/ 1 w 4"/>
                  <a:gd name="T1" fmla="*/ 0 h 4"/>
                  <a:gd name="T2" fmla="*/ 3 w 4"/>
                  <a:gd name="T3" fmla="*/ 0 h 4"/>
                  <a:gd name="T4" fmla="*/ 4 w 4"/>
                  <a:gd name="T5" fmla="*/ 3 h 4"/>
                  <a:gd name="T6" fmla="*/ 3 w 4"/>
                  <a:gd name="T7" fmla="*/ 4 h 4"/>
                  <a:gd name="T8" fmla="*/ 0 w 4"/>
                  <a:gd name="T9" fmla="*/ 3 h 4"/>
                  <a:gd name="T10" fmla="*/ 0 w 4"/>
                  <a:gd name="T11" fmla="*/ 1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lnTo>
                      <a:pt x="3" y="0"/>
                    </a:lnTo>
                    <a:lnTo>
                      <a:pt x="4" y="3"/>
                    </a:lnTo>
                    <a:lnTo>
                      <a:pt x="3" y="4"/>
                    </a:lnTo>
                    <a:lnTo>
                      <a:pt x="0"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7" name="Freeform 148"/>
              <p:cNvSpPr>
                <a:spLocks/>
              </p:cNvSpPr>
              <p:nvPr/>
            </p:nvSpPr>
            <p:spPr bwMode="auto">
              <a:xfrm>
                <a:off x="4062" y="3773"/>
                <a:ext cx="6"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8" name="Freeform 149"/>
              <p:cNvSpPr>
                <a:spLocks/>
              </p:cNvSpPr>
              <p:nvPr/>
            </p:nvSpPr>
            <p:spPr bwMode="auto">
              <a:xfrm>
                <a:off x="4062" y="3822"/>
                <a:ext cx="6" cy="4"/>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49" name="Freeform 150"/>
              <p:cNvSpPr>
                <a:spLocks/>
              </p:cNvSpPr>
              <p:nvPr/>
            </p:nvSpPr>
            <p:spPr bwMode="auto">
              <a:xfrm>
                <a:off x="4038" y="3796"/>
                <a:ext cx="5" cy="7"/>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0" name="Freeform 151"/>
              <p:cNvSpPr>
                <a:spLocks/>
              </p:cNvSpPr>
              <p:nvPr/>
            </p:nvSpPr>
            <p:spPr bwMode="auto">
              <a:xfrm>
                <a:off x="4087" y="3796"/>
                <a:ext cx="5" cy="7"/>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1" name="Freeform 152"/>
              <p:cNvSpPr>
                <a:spLocks/>
              </p:cNvSpPr>
              <p:nvPr/>
            </p:nvSpPr>
            <p:spPr bwMode="auto">
              <a:xfrm>
                <a:off x="4040" y="3784"/>
                <a:ext cx="7" cy="7"/>
              </a:xfrm>
              <a:custGeom>
                <a:avLst/>
                <a:gdLst>
                  <a:gd name="T0" fmla="*/ 6 w 9"/>
                  <a:gd name="T1" fmla="*/ 1 h 10"/>
                  <a:gd name="T2" fmla="*/ 8 w 9"/>
                  <a:gd name="T3" fmla="*/ 6 h 10"/>
                  <a:gd name="T4" fmla="*/ 6 w 9"/>
                  <a:gd name="T5" fmla="*/ 8 h 10"/>
                  <a:gd name="T6" fmla="*/ 2 w 9"/>
                  <a:gd name="T7" fmla="*/ 9 h 10"/>
                  <a:gd name="T8" fmla="*/ 2 w 9"/>
                  <a:gd name="T9" fmla="*/ 9 h 10"/>
                  <a:gd name="T10" fmla="*/ 1 w 9"/>
                  <a:gd name="T11" fmla="*/ 5 h 10"/>
                  <a:gd name="T12" fmla="*/ 2 w 9"/>
                  <a:gd name="T13" fmla="*/ 2 h 10"/>
                  <a:gd name="T14" fmla="*/ 6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6" y="1"/>
                    </a:moveTo>
                    <a:cubicBezTo>
                      <a:pt x="8" y="2"/>
                      <a:pt x="9" y="4"/>
                      <a:pt x="8" y="6"/>
                    </a:cubicBezTo>
                    <a:cubicBezTo>
                      <a:pt x="6" y="8"/>
                      <a:pt x="6" y="8"/>
                      <a:pt x="6" y="8"/>
                    </a:cubicBezTo>
                    <a:cubicBezTo>
                      <a:pt x="6" y="9"/>
                      <a:pt x="4" y="10"/>
                      <a:pt x="2" y="9"/>
                    </a:cubicBezTo>
                    <a:cubicBezTo>
                      <a:pt x="2" y="9"/>
                      <a:pt x="2" y="9"/>
                      <a:pt x="2" y="9"/>
                    </a:cubicBezTo>
                    <a:cubicBezTo>
                      <a:pt x="1" y="8"/>
                      <a:pt x="0" y="6"/>
                      <a:pt x="1" y="5"/>
                    </a:cubicBezTo>
                    <a:cubicBezTo>
                      <a:pt x="2" y="2"/>
                      <a:pt x="2" y="2"/>
                      <a:pt x="2" y="2"/>
                    </a:cubicBezTo>
                    <a:cubicBezTo>
                      <a:pt x="3"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2" name="Freeform 153"/>
              <p:cNvSpPr>
                <a:spLocks/>
              </p:cNvSpPr>
              <p:nvPr/>
            </p:nvSpPr>
            <p:spPr bwMode="auto">
              <a:xfrm>
                <a:off x="4083" y="3808"/>
                <a:ext cx="6" cy="7"/>
              </a:xfrm>
              <a:custGeom>
                <a:avLst/>
                <a:gdLst>
                  <a:gd name="T0" fmla="*/ 6 w 8"/>
                  <a:gd name="T1" fmla="*/ 1 h 9"/>
                  <a:gd name="T2" fmla="*/ 8 w 8"/>
                  <a:gd name="T3" fmla="*/ 5 h 9"/>
                  <a:gd name="T4" fmla="*/ 6 w 8"/>
                  <a:gd name="T5" fmla="*/ 7 h 9"/>
                  <a:gd name="T6" fmla="*/ 2 w 8"/>
                  <a:gd name="T7" fmla="*/ 9 h 9"/>
                  <a:gd name="T8" fmla="*/ 2 w 8"/>
                  <a:gd name="T9" fmla="*/ 9 h 9"/>
                  <a:gd name="T10" fmla="*/ 1 w 8"/>
                  <a:gd name="T11" fmla="*/ 4 h 9"/>
                  <a:gd name="T12" fmla="*/ 2 w 8"/>
                  <a:gd name="T13" fmla="*/ 2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8" y="2"/>
                      <a:pt x="8" y="4"/>
                      <a:pt x="8" y="5"/>
                    </a:cubicBezTo>
                    <a:cubicBezTo>
                      <a:pt x="6" y="7"/>
                      <a:pt x="6" y="7"/>
                      <a:pt x="6" y="7"/>
                    </a:cubicBezTo>
                    <a:cubicBezTo>
                      <a:pt x="5" y="9"/>
                      <a:pt x="3" y="9"/>
                      <a:pt x="2" y="9"/>
                    </a:cubicBezTo>
                    <a:cubicBezTo>
                      <a:pt x="2" y="9"/>
                      <a:pt x="2" y="9"/>
                      <a:pt x="2" y="9"/>
                    </a:cubicBezTo>
                    <a:cubicBezTo>
                      <a:pt x="0"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3" name="Freeform 154"/>
              <p:cNvSpPr>
                <a:spLocks/>
              </p:cNvSpPr>
              <p:nvPr/>
            </p:nvSpPr>
            <p:spPr bwMode="auto">
              <a:xfrm>
                <a:off x="4050" y="3818"/>
                <a:ext cx="6" cy="6"/>
              </a:xfrm>
              <a:custGeom>
                <a:avLst/>
                <a:gdLst>
                  <a:gd name="T0" fmla="*/ 0 w 9"/>
                  <a:gd name="T1" fmla="*/ 2 h 8"/>
                  <a:gd name="T2" fmla="*/ 5 w 9"/>
                  <a:gd name="T3" fmla="*/ 0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0"/>
                    </a:cubicBezTo>
                    <a:cubicBezTo>
                      <a:pt x="7" y="2"/>
                      <a:pt x="7" y="2"/>
                      <a:pt x="7" y="2"/>
                    </a:cubicBezTo>
                    <a:cubicBezTo>
                      <a:pt x="9" y="2"/>
                      <a:pt x="9" y="4"/>
                      <a:pt x="8" y="6"/>
                    </a:cubicBezTo>
                    <a:cubicBezTo>
                      <a:pt x="8" y="6"/>
                      <a:pt x="8" y="6"/>
                      <a:pt x="8" y="6"/>
                    </a:cubicBezTo>
                    <a:cubicBezTo>
                      <a:pt x="8" y="8"/>
                      <a:pt x="6"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4" name="Freeform 155"/>
              <p:cNvSpPr>
                <a:spLocks/>
              </p:cNvSpPr>
              <p:nvPr/>
            </p:nvSpPr>
            <p:spPr bwMode="auto">
              <a:xfrm>
                <a:off x="4073" y="3775"/>
                <a:ext cx="8" cy="6"/>
              </a:xfrm>
              <a:custGeom>
                <a:avLst/>
                <a:gdLst>
                  <a:gd name="T0" fmla="*/ 1 w 10"/>
                  <a:gd name="T1" fmla="*/ 2 h 8"/>
                  <a:gd name="T2" fmla="*/ 5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5" name="Freeform 156"/>
              <p:cNvSpPr>
                <a:spLocks/>
              </p:cNvSpPr>
              <p:nvPr/>
            </p:nvSpPr>
            <p:spPr bwMode="auto">
              <a:xfrm>
                <a:off x="4049" y="3775"/>
                <a:ext cx="7" cy="7"/>
              </a:xfrm>
              <a:custGeom>
                <a:avLst/>
                <a:gdLst>
                  <a:gd name="T0" fmla="*/ 8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8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2"/>
                    </a:moveTo>
                    <a:cubicBezTo>
                      <a:pt x="9" y="4"/>
                      <a:pt x="9" y="6"/>
                      <a:pt x="7" y="7"/>
                    </a:cubicBezTo>
                    <a:cubicBezTo>
                      <a:pt x="5" y="8"/>
                      <a:pt x="5" y="8"/>
                      <a:pt x="5" y="8"/>
                    </a:cubicBezTo>
                    <a:cubicBezTo>
                      <a:pt x="3" y="9"/>
                      <a:pt x="2" y="8"/>
                      <a:pt x="1" y="7"/>
                    </a:cubicBezTo>
                    <a:cubicBezTo>
                      <a:pt x="1" y="7"/>
                      <a:pt x="1" y="7"/>
                      <a:pt x="1" y="7"/>
                    </a:cubicBezTo>
                    <a:cubicBezTo>
                      <a:pt x="0" y="5"/>
                      <a:pt x="0" y="3"/>
                      <a:pt x="2" y="2"/>
                    </a:cubicBezTo>
                    <a:cubicBezTo>
                      <a:pt x="4" y="1"/>
                      <a:pt x="4" y="1"/>
                      <a:pt x="4" y="1"/>
                    </a:cubicBezTo>
                    <a:cubicBezTo>
                      <a:pt x="5" y="0"/>
                      <a:pt x="7" y="1"/>
                      <a:pt x="8"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6" name="Freeform 157"/>
              <p:cNvSpPr>
                <a:spLocks/>
              </p:cNvSpPr>
              <p:nvPr/>
            </p:nvSpPr>
            <p:spPr bwMode="auto">
              <a:xfrm>
                <a:off x="4074" y="3818"/>
                <a:ext cx="7" cy="6"/>
              </a:xfrm>
              <a:custGeom>
                <a:avLst/>
                <a:gdLst>
                  <a:gd name="T0" fmla="*/ 9 w 10"/>
                  <a:gd name="T1" fmla="*/ 2 h 9"/>
                  <a:gd name="T2" fmla="*/ 8 w 10"/>
                  <a:gd name="T3" fmla="*/ 6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7" name="Freeform 158"/>
              <p:cNvSpPr>
                <a:spLocks/>
              </p:cNvSpPr>
              <p:nvPr/>
            </p:nvSpPr>
            <p:spPr bwMode="auto">
              <a:xfrm>
                <a:off x="4040" y="3809"/>
                <a:ext cx="7" cy="6"/>
              </a:xfrm>
              <a:custGeom>
                <a:avLst/>
                <a:gdLst>
                  <a:gd name="T0" fmla="*/ 2 w 9"/>
                  <a:gd name="T1" fmla="*/ 1 h 9"/>
                  <a:gd name="T2" fmla="*/ 7 w 9"/>
                  <a:gd name="T3" fmla="*/ 2 h 9"/>
                  <a:gd name="T4" fmla="*/ 8 w 9"/>
                  <a:gd name="T5" fmla="*/ 4 h 9"/>
                  <a:gd name="T6" fmla="*/ 7 w 9"/>
                  <a:gd name="T7" fmla="*/ 8 h 9"/>
                  <a:gd name="T8" fmla="*/ 7 w 9"/>
                  <a:gd name="T9" fmla="*/ 8 h 9"/>
                  <a:gd name="T10" fmla="*/ 3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4" y="0"/>
                      <a:pt x="6" y="0"/>
                      <a:pt x="7" y="2"/>
                    </a:cubicBezTo>
                    <a:cubicBezTo>
                      <a:pt x="8" y="4"/>
                      <a:pt x="8" y="4"/>
                      <a:pt x="8" y="4"/>
                    </a:cubicBezTo>
                    <a:cubicBezTo>
                      <a:pt x="9" y="6"/>
                      <a:pt x="9" y="8"/>
                      <a:pt x="7" y="8"/>
                    </a:cubicBezTo>
                    <a:cubicBezTo>
                      <a:pt x="7" y="8"/>
                      <a:pt x="7" y="8"/>
                      <a:pt x="7" y="8"/>
                    </a:cubicBezTo>
                    <a:cubicBezTo>
                      <a:pt x="6" y="9"/>
                      <a:pt x="4" y="9"/>
                      <a:pt x="3" y="7"/>
                    </a:cubicBezTo>
                    <a:cubicBezTo>
                      <a:pt x="1" y="5"/>
                      <a:pt x="1" y="5"/>
                      <a:pt x="1" y="5"/>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8" name="Freeform 159"/>
              <p:cNvSpPr>
                <a:spLocks/>
              </p:cNvSpPr>
              <p:nvPr/>
            </p:nvSpPr>
            <p:spPr bwMode="auto">
              <a:xfrm>
                <a:off x="4083" y="3783"/>
                <a:ext cx="6" cy="8"/>
              </a:xfrm>
              <a:custGeom>
                <a:avLst/>
                <a:gdLst>
                  <a:gd name="T0" fmla="*/ 2 w 9"/>
                  <a:gd name="T1" fmla="*/ 1 h 10"/>
                  <a:gd name="T2" fmla="*/ 7 w 9"/>
                  <a:gd name="T3" fmla="*/ 2 h 10"/>
                  <a:gd name="T4" fmla="*/ 8 w 9"/>
                  <a:gd name="T5" fmla="*/ 5 h 10"/>
                  <a:gd name="T6" fmla="*/ 7 w 9"/>
                  <a:gd name="T7" fmla="*/ 9 h 10"/>
                  <a:gd name="T8" fmla="*/ 7 w 9"/>
                  <a:gd name="T9" fmla="*/ 9 h 10"/>
                  <a:gd name="T10" fmla="*/ 2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8" y="8"/>
                      <a:pt x="7" y="9"/>
                    </a:cubicBezTo>
                    <a:cubicBezTo>
                      <a:pt x="7" y="9"/>
                      <a:pt x="7" y="9"/>
                      <a:pt x="7" y="9"/>
                    </a:cubicBezTo>
                    <a:cubicBezTo>
                      <a:pt x="5" y="10"/>
                      <a:pt x="3" y="10"/>
                      <a:pt x="2"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59" name="Oval 160"/>
              <p:cNvSpPr>
                <a:spLocks noChangeArrowheads="1"/>
              </p:cNvSpPr>
              <p:nvPr/>
            </p:nvSpPr>
            <p:spPr bwMode="auto">
              <a:xfrm>
                <a:off x="3571" y="3746"/>
                <a:ext cx="107" cy="107"/>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0" name="Oval 161"/>
              <p:cNvSpPr>
                <a:spLocks noChangeArrowheads="1"/>
              </p:cNvSpPr>
              <p:nvPr/>
            </p:nvSpPr>
            <p:spPr bwMode="auto">
              <a:xfrm>
                <a:off x="3594" y="3770"/>
                <a:ext cx="60" cy="5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1" name="Oval 162"/>
              <p:cNvSpPr>
                <a:spLocks noChangeArrowheads="1"/>
              </p:cNvSpPr>
              <p:nvPr/>
            </p:nvSpPr>
            <p:spPr bwMode="auto">
              <a:xfrm>
                <a:off x="3605" y="3780"/>
                <a:ext cx="39" cy="39"/>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2" name="Oval 163"/>
              <p:cNvSpPr>
                <a:spLocks noChangeArrowheads="1"/>
              </p:cNvSpPr>
              <p:nvPr/>
            </p:nvSpPr>
            <p:spPr bwMode="auto">
              <a:xfrm>
                <a:off x="3614" y="3790"/>
                <a:ext cx="20" cy="20"/>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3" name="Freeform 164"/>
              <p:cNvSpPr>
                <a:spLocks/>
              </p:cNvSpPr>
              <p:nvPr/>
            </p:nvSpPr>
            <p:spPr bwMode="auto">
              <a:xfrm>
                <a:off x="3622" y="3784"/>
                <a:ext cx="5" cy="4"/>
              </a:xfrm>
              <a:custGeom>
                <a:avLst/>
                <a:gdLst>
                  <a:gd name="T0" fmla="*/ 1 w 5"/>
                  <a:gd name="T1" fmla="*/ 4 h 4"/>
                  <a:gd name="T2" fmla="*/ 0 w 5"/>
                  <a:gd name="T3" fmla="*/ 1 h 4"/>
                  <a:gd name="T4" fmla="*/ 1 w 5"/>
                  <a:gd name="T5" fmla="*/ 0 h 4"/>
                  <a:gd name="T6" fmla="*/ 3 w 5"/>
                  <a:gd name="T7" fmla="*/ 0 h 4"/>
                  <a:gd name="T8" fmla="*/ 5 w 5"/>
                  <a:gd name="T9" fmla="*/ 1 h 4"/>
                  <a:gd name="T10" fmla="*/ 3 w 5"/>
                  <a:gd name="T11" fmla="*/ 4 h 4"/>
                  <a:gd name="T12" fmla="*/ 1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4"/>
                    </a:moveTo>
                    <a:lnTo>
                      <a:pt x="0" y="1"/>
                    </a:lnTo>
                    <a:lnTo>
                      <a:pt x="1" y="0"/>
                    </a:lnTo>
                    <a:lnTo>
                      <a:pt x="3" y="0"/>
                    </a:lnTo>
                    <a:lnTo>
                      <a:pt x="5" y="1"/>
                    </a:lnTo>
                    <a:lnTo>
                      <a:pt x="3"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4" name="Freeform 165"/>
              <p:cNvSpPr>
                <a:spLocks/>
              </p:cNvSpPr>
              <p:nvPr/>
            </p:nvSpPr>
            <p:spPr bwMode="auto">
              <a:xfrm>
                <a:off x="3622" y="3813"/>
                <a:ext cx="5" cy="3"/>
              </a:xfrm>
              <a:custGeom>
                <a:avLst/>
                <a:gdLst>
                  <a:gd name="T0" fmla="*/ 1 w 5"/>
                  <a:gd name="T1" fmla="*/ 3 h 3"/>
                  <a:gd name="T2" fmla="*/ 0 w 5"/>
                  <a:gd name="T3" fmla="*/ 1 h 3"/>
                  <a:gd name="T4" fmla="*/ 1 w 5"/>
                  <a:gd name="T5" fmla="*/ 0 h 3"/>
                  <a:gd name="T6" fmla="*/ 3 w 5"/>
                  <a:gd name="T7" fmla="*/ 0 h 3"/>
                  <a:gd name="T8" fmla="*/ 5 w 5"/>
                  <a:gd name="T9" fmla="*/ 1 h 3"/>
                  <a:gd name="T10" fmla="*/ 3 w 5"/>
                  <a:gd name="T11" fmla="*/ 3 h 3"/>
                  <a:gd name="T12" fmla="*/ 1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1" y="3"/>
                    </a:moveTo>
                    <a:lnTo>
                      <a:pt x="0" y="1"/>
                    </a:lnTo>
                    <a:lnTo>
                      <a:pt x="1" y="0"/>
                    </a:lnTo>
                    <a:lnTo>
                      <a:pt x="3" y="0"/>
                    </a:lnTo>
                    <a:lnTo>
                      <a:pt x="5" y="1"/>
                    </a:lnTo>
                    <a:lnTo>
                      <a:pt x="3" y="3"/>
                    </a:lnTo>
                    <a:lnTo>
                      <a:pt x="1"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5" name="Freeform 166"/>
              <p:cNvSpPr>
                <a:spLocks/>
              </p:cNvSpPr>
              <p:nvPr/>
            </p:nvSpPr>
            <p:spPr bwMode="auto">
              <a:xfrm>
                <a:off x="3608" y="3798"/>
                <a:ext cx="4" cy="4"/>
              </a:xfrm>
              <a:custGeom>
                <a:avLst/>
                <a:gdLst>
                  <a:gd name="T0" fmla="*/ 4 w 4"/>
                  <a:gd name="T1" fmla="*/ 3 h 4"/>
                  <a:gd name="T2" fmla="*/ 2 w 4"/>
                  <a:gd name="T3" fmla="*/ 4 h 4"/>
                  <a:gd name="T4" fmla="*/ 0 w 4"/>
                  <a:gd name="T5" fmla="*/ 3 h 4"/>
                  <a:gd name="T6" fmla="*/ 0 w 4"/>
                  <a:gd name="T7" fmla="*/ 1 h 4"/>
                  <a:gd name="T8" fmla="*/ 2 w 4"/>
                  <a:gd name="T9" fmla="*/ 0 h 4"/>
                  <a:gd name="T10" fmla="*/ 4 w 4"/>
                  <a:gd name="T11" fmla="*/ 1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2" y="4"/>
                    </a:lnTo>
                    <a:lnTo>
                      <a:pt x="0" y="3"/>
                    </a:lnTo>
                    <a:lnTo>
                      <a:pt x="0" y="1"/>
                    </a:lnTo>
                    <a:lnTo>
                      <a:pt x="2" y="0"/>
                    </a:lnTo>
                    <a:lnTo>
                      <a:pt x="4" y="1"/>
                    </a:lnTo>
                    <a:lnTo>
                      <a:pt x="4"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6" name="Freeform 167"/>
              <p:cNvSpPr>
                <a:spLocks/>
              </p:cNvSpPr>
              <p:nvPr/>
            </p:nvSpPr>
            <p:spPr bwMode="auto">
              <a:xfrm>
                <a:off x="3637" y="3798"/>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7" name="Freeform 168"/>
              <p:cNvSpPr>
                <a:spLocks/>
              </p:cNvSpPr>
              <p:nvPr/>
            </p:nvSpPr>
            <p:spPr bwMode="auto">
              <a:xfrm>
                <a:off x="3612" y="3808"/>
                <a:ext cx="4" cy="4"/>
              </a:xfrm>
              <a:custGeom>
                <a:avLst/>
                <a:gdLst>
                  <a:gd name="T0" fmla="*/ 4 w 4"/>
                  <a:gd name="T1" fmla="*/ 2 h 4"/>
                  <a:gd name="T2" fmla="*/ 4 w 4"/>
                  <a:gd name="T3" fmla="*/ 3 h 4"/>
                  <a:gd name="T4" fmla="*/ 1 w 4"/>
                  <a:gd name="T5" fmla="*/ 4 h 4"/>
                  <a:gd name="T6" fmla="*/ 0 w 4"/>
                  <a:gd name="T7" fmla="*/ 2 h 4"/>
                  <a:gd name="T8" fmla="*/ 1 w 4"/>
                  <a:gd name="T9" fmla="*/ 0 h 4"/>
                  <a:gd name="T10" fmla="*/ 3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lnTo>
                      <a:pt x="4" y="3"/>
                    </a:lnTo>
                    <a:lnTo>
                      <a:pt x="1" y="4"/>
                    </a:lnTo>
                    <a:lnTo>
                      <a:pt x="0" y="2"/>
                    </a:lnTo>
                    <a:lnTo>
                      <a:pt x="1" y="0"/>
                    </a:lnTo>
                    <a:lnTo>
                      <a:pt x="3" y="0"/>
                    </a:lnTo>
                    <a:lnTo>
                      <a:pt x="4"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8" name="Freeform 169"/>
              <p:cNvSpPr>
                <a:spLocks/>
              </p:cNvSpPr>
              <p:nvPr/>
            </p:nvSpPr>
            <p:spPr bwMode="auto">
              <a:xfrm>
                <a:off x="3632" y="3788"/>
                <a:ext cx="4" cy="4"/>
              </a:xfrm>
              <a:custGeom>
                <a:avLst/>
                <a:gdLst>
                  <a:gd name="T0" fmla="*/ 4 w 4"/>
                  <a:gd name="T1" fmla="*/ 1 h 4"/>
                  <a:gd name="T2" fmla="*/ 4 w 4"/>
                  <a:gd name="T3" fmla="*/ 3 h 4"/>
                  <a:gd name="T4" fmla="*/ 2 w 4"/>
                  <a:gd name="T5" fmla="*/ 4 h 4"/>
                  <a:gd name="T6" fmla="*/ 0 w 4"/>
                  <a:gd name="T7" fmla="*/ 3 h 4"/>
                  <a:gd name="T8" fmla="*/ 1 w 4"/>
                  <a:gd name="T9" fmla="*/ 0 h 4"/>
                  <a:gd name="T10" fmla="*/ 3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4" y="3"/>
                    </a:lnTo>
                    <a:lnTo>
                      <a:pt x="2" y="4"/>
                    </a:lnTo>
                    <a:lnTo>
                      <a:pt x="0" y="3"/>
                    </a:lnTo>
                    <a:lnTo>
                      <a:pt x="1" y="0"/>
                    </a:lnTo>
                    <a:lnTo>
                      <a:pt x="3"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69" name="Freeform 170"/>
              <p:cNvSpPr>
                <a:spLocks/>
              </p:cNvSpPr>
              <p:nvPr/>
            </p:nvSpPr>
            <p:spPr bwMode="auto">
              <a:xfrm>
                <a:off x="3632" y="3808"/>
                <a:ext cx="4" cy="4"/>
              </a:xfrm>
              <a:custGeom>
                <a:avLst/>
                <a:gdLst>
                  <a:gd name="T0" fmla="*/ 2 w 4"/>
                  <a:gd name="T1" fmla="*/ 0 h 4"/>
                  <a:gd name="T2" fmla="*/ 4 w 4"/>
                  <a:gd name="T3" fmla="*/ 0 h 4"/>
                  <a:gd name="T4" fmla="*/ 4 w 4"/>
                  <a:gd name="T5" fmla="*/ 2 h 4"/>
                  <a:gd name="T6" fmla="*/ 3 w 4"/>
                  <a:gd name="T7" fmla="*/ 4 h 4"/>
                  <a:gd name="T8" fmla="*/ 1 w 4"/>
                  <a:gd name="T9" fmla="*/ 3 h 4"/>
                  <a:gd name="T10" fmla="*/ 0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4" y="0"/>
                    </a:lnTo>
                    <a:lnTo>
                      <a:pt x="4" y="2"/>
                    </a:lnTo>
                    <a:lnTo>
                      <a:pt x="3" y="4"/>
                    </a:lnTo>
                    <a:lnTo>
                      <a:pt x="1" y="3"/>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0" name="Freeform 171"/>
              <p:cNvSpPr>
                <a:spLocks/>
              </p:cNvSpPr>
              <p:nvPr/>
            </p:nvSpPr>
            <p:spPr bwMode="auto">
              <a:xfrm>
                <a:off x="3612" y="3788"/>
                <a:ext cx="4" cy="4"/>
              </a:xfrm>
              <a:custGeom>
                <a:avLst/>
                <a:gdLst>
                  <a:gd name="T0" fmla="*/ 1 w 4"/>
                  <a:gd name="T1" fmla="*/ 0 h 4"/>
                  <a:gd name="T2" fmla="*/ 4 w 4"/>
                  <a:gd name="T3" fmla="*/ 0 h 4"/>
                  <a:gd name="T4" fmla="*/ 4 w 4"/>
                  <a:gd name="T5" fmla="*/ 3 h 4"/>
                  <a:gd name="T6" fmla="*/ 3 w 4"/>
                  <a:gd name="T7" fmla="*/ 4 h 4"/>
                  <a:gd name="T8" fmla="*/ 1 w 4"/>
                  <a:gd name="T9" fmla="*/ 3 h 4"/>
                  <a:gd name="T10" fmla="*/ 0 w 4"/>
                  <a:gd name="T11" fmla="*/ 1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lnTo>
                      <a:pt x="4" y="0"/>
                    </a:lnTo>
                    <a:lnTo>
                      <a:pt x="4" y="3"/>
                    </a:lnTo>
                    <a:lnTo>
                      <a:pt x="3" y="4"/>
                    </a:lnTo>
                    <a:lnTo>
                      <a:pt x="1"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1" name="Freeform 172"/>
              <p:cNvSpPr>
                <a:spLocks/>
              </p:cNvSpPr>
              <p:nvPr/>
            </p:nvSpPr>
            <p:spPr bwMode="auto">
              <a:xfrm>
                <a:off x="3621" y="3773"/>
                <a:ext cx="6"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2" name="Freeform 173"/>
              <p:cNvSpPr>
                <a:spLocks/>
              </p:cNvSpPr>
              <p:nvPr/>
            </p:nvSpPr>
            <p:spPr bwMode="auto">
              <a:xfrm>
                <a:off x="3621" y="3822"/>
                <a:ext cx="6" cy="4"/>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3" name="Freeform 174"/>
              <p:cNvSpPr>
                <a:spLocks/>
              </p:cNvSpPr>
              <p:nvPr/>
            </p:nvSpPr>
            <p:spPr bwMode="auto">
              <a:xfrm>
                <a:off x="3597" y="3796"/>
                <a:ext cx="5" cy="7"/>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4" name="Freeform 175"/>
              <p:cNvSpPr>
                <a:spLocks/>
              </p:cNvSpPr>
              <p:nvPr/>
            </p:nvSpPr>
            <p:spPr bwMode="auto">
              <a:xfrm>
                <a:off x="3646" y="3796"/>
                <a:ext cx="5" cy="7"/>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5" name="Freeform 176"/>
              <p:cNvSpPr>
                <a:spLocks/>
              </p:cNvSpPr>
              <p:nvPr/>
            </p:nvSpPr>
            <p:spPr bwMode="auto">
              <a:xfrm>
                <a:off x="3600" y="3784"/>
                <a:ext cx="6" cy="7"/>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6" name="Freeform 177"/>
              <p:cNvSpPr>
                <a:spLocks/>
              </p:cNvSpPr>
              <p:nvPr/>
            </p:nvSpPr>
            <p:spPr bwMode="auto">
              <a:xfrm>
                <a:off x="3643" y="3808"/>
                <a:ext cx="6" cy="7"/>
              </a:xfrm>
              <a:custGeom>
                <a:avLst/>
                <a:gdLst>
                  <a:gd name="T0" fmla="*/ 6 w 9"/>
                  <a:gd name="T1" fmla="*/ 1 h 9"/>
                  <a:gd name="T2" fmla="*/ 8 w 9"/>
                  <a:gd name="T3" fmla="*/ 5 h 9"/>
                  <a:gd name="T4" fmla="*/ 6 w 9"/>
                  <a:gd name="T5" fmla="*/ 7 h 9"/>
                  <a:gd name="T6" fmla="*/ 2 w 9"/>
                  <a:gd name="T7" fmla="*/ 9 h 9"/>
                  <a:gd name="T8" fmla="*/ 2 w 9"/>
                  <a:gd name="T9" fmla="*/ 9 h 9"/>
                  <a:gd name="T10" fmla="*/ 1 w 9"/>
                  <a:gd name="T11" fmla="*/ 4 h 9"/>
                  <a:gd name="T12" fmla="*/ 2 w 9"/>
                  <a:gd name="T13" fmla="*/ 2 h 9"/>
                  <a:gd name="T14" fmla="*/ 6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1"/>
                    </a:moveTo>
                    <a:cubicBezTo>
                      <a:pt x="8" y="2"/>
                      <a:pt x="9" y="4"/>
                      <a:pt x="8" y="5"/>
                    </a:cubicBezTo>
                    <a:cubicBezTo>
                      <a:pt x="6" y="7"/>
                      <a:pt x="6" y="7"/>
                      <a:pt x="6" y="7"/>
                    </a:cubicBezTo>
                    <a:cubicBezTo>
                      <a:pt x="6" y="9"/>
                      <a:pt x="4" y="9"/>
                      <a:pt x="2" y="9"/>
                    </a:cubicBezTo>
                    <a:cubicBezTo>
                      <a:pt x="2" y="9"/>
                      <a:pt x="2" y="9"/>
                      <a:pt x="2" y="9"/>
                    </a:cubicBezTo>
                    <a:cubicBezTo>
                      <a:pt x="1"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7" name="Freeform 178"/>
              <p:cNvSpPr>
                <a:spLocks/>
              </p:cNvSpPr>
              <p:nvPr/>
            </p:nvSpPr>
            <p:spPr bwMode="auto">
              <a:xfrm>
                <a:off x="3609" y="3818"/>
                <a:ext cx="7" cy="6"/>
              </a:xfrm>
              <a:custGeom>
                <a:avLst/>
                <a:gdLst>
                  <a:gd name="T0" fmla="*/ 1 w 9"/>
                  <a:gd name="T1" fmla="*/ 2 h 8"/>
                  <a:gd name="T2" fmla="*/ 5 w 9"/>
                  <a:gd name="T3" fmla="*/ 0 h 8"/>
                  <a:gd name="T4" fmla="*/ 7 w 9"/>
                  <a:gd name="T5" fmla="*/ 2 h 8"/>
                  <a:gd name="T6" fmla="*/ 9 w 9"/>
                  <a:gd name="T7" fmla="*/ 6 h 8"/>
                  <a:gd name="T8" fmla="*/ 9 w 9"/>
                  <a:gd name="T9" fmla="*/ 6 h 8"/>
                  <a:gd name="T10" fmla="*/ 4 w 9"/>
                  <a:gd name="T11" fmla="*/ 7 h 8"/>
                  <a:gd name="T12" fmla="*/ 2 w 9"/>
                  <a:gd name="T13" fmla="*/ 6 h 8"/>
                  <a:gd name="T14" fmla="*/ 1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2"/>
                    </a:moveTo>
                    <a:cubicBezTo>
                      <a:pt x="1" y="0"/>
                      <a:pt x="3" y="0"/>
                      <a:pt x="5" y="0"/>
                    </a:cubicBezTo>
                    <a:cubicBezTo>
                      <a:pt x="7" y="2"/>
                      <a:pt x="7" y="2"/>
                      <a:pt x="7" y="2"/>
                    </a:cubicBezTo>
                    <a:cubicBezTo>
                      <a:pt x="9" y="2"/>
                      <a:pt x="9" y="4"/>
                      <a:pt x="9" y="6"/>
                    </a:cubicBezTo>
                    <a:cubicBezTo>
                      <a:pt x="9" y="6"/>
                      <a:pt x="9" y="6"/>
                      <a:pt x="9" y="6"/>
                    </a:cubicBezTo>
                    <a:cubicBezTo>
                      <a:pt x="8" y="8"/>
                      <a:pt x="6" y="8"/>
                      <a:pt x="4" y="7"/>
                    </a:cubicBezTo>
                    <a:cubicBezTo>
                      <a:pt x="2" y="6"/>
                      <a:pt x="2" y="6"/>
                      <a:pt x="2" y="6"/>
                    </a:cubicBezTo>
                    <a:cubicBezTo>
                      <a:pt x="0"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8" name="Freeform 179"/>
              <p:cNvSpPr>
                <a:spLocks/>
              </p:cNvSpPr>
              <p:nvPr/>
            </p:nvSpPr>
            <p:spPr bwMode="auto">
              <a:xfrm>
                <a:off x="3632" y="3775"/>
                <a:ext cx="8" cy="6"/>
              </a:xfrm>
              <a:custGeom>
                <a:avLst/>
                <a:gdLst>
                  <a:gd name="T0" fmla="*/ 1 w 10"/>
                  <a:gd name="T1" fmla="*/ 2 h 8"/>
                  <a:gd name="T2" fmla="*/ 6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6"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79" name="Freeform 180"/>
              <p:cNvSpPr>
                <a:spLocks/>
              </p:cNvSpPr>
              <p:nvPr/>
            </p:nvSpPr>
            <p:spPr bwMode="auto">
              <a:xfrm>
                <a:off x="3608" y="3775"/>
                <a:ext cx="7" cy="7"/>
              </a:xfrm>
              <a:custGeom>
                <a:avLst/>
                <a:gdLst>
                  <a:gd name="T0" fmla="*/ 9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9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2"/>
                    </a:moveTo>
                    <a:cubicBezTo>
                      <a:pt x="9" y="4"/>
                      <a:pt x="9" y="6"/>
                      <a:pt x="7" y="7"/>
                    </a:cubicBezTo>
                    <a:cubicBezTo>
                      <a:pt x="5" y="8"/>
                      <a:pt x="5" y="8"/>
                      <a:pt x="5" y="8"/>
                    </a:cubicBezTo>
                    <a:cubicBezTo>
                      <a:pt x="4" y="9"/>
                      <a:pt x="2" y="8"/>
                      <a:pt x="1" y="7"/>
                    </a:cubicBezTo>
                    <a:cubicBezTo>
                      <a:pt x="1" y="7"/>
                      <a:pt x="1" y="7"/>
                      <a:pt x="1" y="7"/>
                    </a:cubicBezTo>
                    <a:cubicBezTo>
                      <a:pt x="0" y="5"/>
                      <a:pt x="0"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0" name="Freeform 181"/>
              <p:cNvSpPr>
                <a:spLocks/>
              </p:cNvSpPr>
              <p:nvPr/>
            </p:nvSpPr>
            <p:spPr bwMode="auto">
              <a:xfrm>
                <a:off x="3633" y="3818"/>
                <a:ext cx="7"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1" name="Freeform 182"/>
              <p:cNvSpPr>
                <a:spLocks/>
              </p:cNvSpPr>
              <p:nvPr/>
            </p:nvSpPr>
            <p:spPr bwMode="auto">
              <a:xfrm>
                <a:off x="3600" y="3809"/>
                <a:ext cx="6" cy="6"/>
              </a:xfrm>
              <a:custGeom>
                <a:avLst/>
                <a:gdLst>
                  <a:gd name="T0" fmla="*/ 2 w 8"/>
                  <a:gd name="T1" fmla="*/ 1 h 9"/>
                  <a:gd name="T2" fmla="*/ 6 w 8"/>
                  <a:gd name="T3" fmla="*/ 2 h 9"/>
                  <a:gd name="T4" fmla="*/ 7 w 8"/>
                  <a:gd name="T5" fmla="*/ 4 h 9"/>
                  <a:gd name="T6" fmla="*/ 6 w 8"/>
                  <a:gd name="T7" fmla="*/ 8 h 9"/>
                  <a:gd name="T8" fmla="*/ 6 w 8"/>
                  <a:gd name="T9" fmla="*/ 8 h 9"/>
                  <a:gd name="T10" fmla="*/ 2 w 8"/>
                  <a:gd name="T11" fmla="*/ 7 h 9"/>
                  <a:gd name="T12" fmla="*/ 1 w 8"/>
                  <a:gd name="T13" fmla="*/ 5 h 9"/>
                  <a:gd name="T14" fmla="*/ 2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1"/>
                    </a:moveTo>
                    <a:cubicBezTo>
                      <a:pt x="3" y="0"/>
                      <a:pt x="5" y="0"/>
                      <a:pt x="6" y="2"/>
                    </a:cubicBezTo>
                    <a:cubicBezTo>
                      <a:pt x="7" y="4"/>
                      <a:pt x="7" y="4"/>
                      <a:pt x="7" y="4"/>
                    </a:cubicBezTo>
                    <a:cubicBezTo>
                      <a:pt x="8" y="6"/>
                      <a:pt x="8" y="8"/>
                      <a:pt x="6" y="8"/>
                    </a:cubicBezTo>
                    <a:cubicBezTo>
                      <a:pt x="6" y="8"/>
                      <a:pt x="6" y="8"/>
                      <a:pt x="6"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2" name="Freeform 183"/>
              <p:cNvSpPr>
                <a:spLocks/>
              </p:cNvSpPr>
              <p:nvPr/>
            </p:nvSpPr>
            <p:spPr bwMode="auto">
              <a:xfrm>
                <a:off x="3642" y="3783"/>
                <a:ext cx="6" cy="8"/>
              </a:xfrm>
              <a:custGeom>
                <a:avLst/>
                <a:gdLst>
                  <a:gd name="T0" fmla="*/ 2 w 9"/>
                  <a:gd name="T1" fmla="*/ 1 h 10"/>
                  <a:gd name="T2" fmla="*/ 7 w 9"/>
                  <a:gd name="T3" fmla="*/ 2 h 10"/>
                  <a:gd name="T4" fmla="*/ 8 w 9"/>
                  <a:gd name="T5" fmla="*/ 5 h 10"/>
                  <a:gd name="T6" fmla="*/ 7 w 9"/>
                  <a:gd name="T7" fmla="*/ 9 h 10"/>
                  <a:gd name="T8" fmla="*/ 7 w 9"/>
                  <a:gd name="T9" fmla="*/ 9 h 10"/>
                  <a:gd name="T10" fmla="*/ 3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9" y="8"/>
                      <a:pt x="7" y="9"/>
                    </a:cubicBezTo>
                    <a:cubicBezTo>
                      <a:pt x="7" y="9"/>
                      <a:pt x="7" y="9"/>
                      <a:pt x="7" y="9"/>
                    </a:cubicBezTo>
                    <a:cubicBezTo>
                      <a:pt x="6" y="10"/>
                      <a:pt x="4" y="10"/>
                      <a:pt x="3"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3" name="Oval 184"/>
              <p:cNvSpPr>
                <a:spLocks noChangeArrowheads="1"/>
              </p:cNvSpPr>
              <p:nvPr/>
            </p:nvSpPr>
            <p:spPr bwMode="auto">
              <a:xfrm>
                <a:off x="3450" y="3746"/>
                <a:ext cx="107" cy="107"/>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4" name="Oval 185"/>
              <p:cNvSpPr>
                <a:spLocks noChangeArrowheads="1"/>
              </p:cNvSpPr>
              <p:nvPr/>
            </p:nvSpPr>
            <p:spPr bwMode="auto">
              <a:xfrm>
                <a:off x="3473" y="3770"/>
                <a:ext cx="60" cy="59"/>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5" name="Oval 186"/>
              <p:cNvSpPr>
                <a:spLocks noChangeArrowheads="1"/>
              </p:cNvSpPr>
              <p:nvPr/>
            </p:nvSpPr>
            <p:spPr bwMode="auto">
              <a:xfrm>
                <a:off x="3484" y="3780"/>
                <a:ext cx="39" cy="39"/>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6" name="Oval 187"/>
              <p:cNvSpPr>
                <a:spLocks noChangeArrowheads="1"/>
              </p:cNvSpPr>
              <p:nvPr/>
            </p:nvSpPr>
            <p:spPr bwMode="auto">
              <a:xfrm>
                <a:off x="3493" y="3790"/>
                <a:ext cx="20" cy="20"/>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7" name="Freeform 188"/>
              <p:cNvSpPr>
                <a:spLocks/>
              </p:cNvSpPr>
              <p:nvPr/>
            </p:nvSpPr>
            <p:spPr bwMode="auto">
              <a:xfrm>
                <a:off x="3501" y="3784"/>
                <a:ext cx="4" cy="4"/>
              </a:xfrm>
              <a:custGeom>
                <a:avLst/>
                <a:gdLst>
                  <a:gd name="T0" fmla="*/ 2 w 4"/>
                  <a:gd name="T1" fmla="*/ 4 h 4"/>
                  <a:gd name="T2" fmla="*/ 0 w 4"/>
                  <a:gd name="T3" fmla="*/ 1 h 4"/>
                  <a:gd name="T4" fmla="*/ 2 w 4"/>
                  <a:gd name="T5" fmla="*/ 0 h 4"/>
                  <a:gd name="T6" fmla="*/ 3 w 4"/>
                  <a:gd name="T7" fmla="*/ 0 h 4"/>
                  <a:gd name="T8" fmla="*/ 4 w 4"/>
                  <a:gd name="T9" fmla="*/ 1 h 4"/>
                  <a:gd name="T10" fmla="*/ 3 w 4"/>
                  <a:gd name="T11" fmla="*/ 4 h 4"/>
                  <a:gd name="T12" fmla="*/ 2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4"/>
                    </a:moveTo>
                    <a:lnTo>
                      <a:pt x="0" y="1"/>
                    </a:lnTo>
                    <a:lnTo>
                      <a:pt x="2" y="0"/>
                    </a:lnTo>
                    <a:lnTo>
                      <a:pt x="3" y="0"/>
                    </a:lnTo>
                    <a:lnTo>
                      <a:pt x="4" y="1"/>
                    </a:lnTo>
                    <a:lnTo>
                      <a:pt x="3" y="4"/>
                    </a:lnTo>
                    <a:lnTo>
                      <a:pt x="2"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8" name="Freeform 189"/>
              <p:cNvSpPr>
                <a:spLocks/>
              </p:cNvSpPr>
              <p:nvPr/>
            </p:nvSpPr>
            <p:spPr bwMode="auto">
              <a:xfrm>
                <a:off x="3501" y="3813"/>
                <a:ext cx="4" cy="3"/>
              </a:xfrm>
              <a:custGeom>
                <a:avLst/>
                <a:gdLst>
                  <a:gd name="T0" fmla="*/ 2 w 4"/>
                  <a:gd name="T1" fmla="*/ 3 h 3"/>
                  <a:gd name="T2" fmla="*/ 0 w 4"/>
                  <a:gd name="T3" fmla="*/ 1 h 3"/>
                  <a:gd name="T4" fmla="*/ 2 w 4"/>
                  <a:gd name="T5" fmla="*/ 0 h 3"/>
                  <a:gd name="T6" fmla="*/ 3 w 4"/>
                  <a:gd name="T7" fmla="*/ 0 h 3"/>
                  <a:gd name="T8" fmla="*/ 4 w 4"/>
                  <a:gd name="T9" fmla="*/ 1 h 3"/>
                  <a:gd name="T10" fmla="*/ 3 w 4"/>
                  <a:gd name="T11" fmla="*/ 3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1"/>
                    </a:lnTo>
                    <a:lnTo>
                      <a:pt x="2" y="0"/>
                    </a:lnTo>
                    <a:lnTo>
                      <a:pt x="3" y="0"/>
                    </a:lnTo>
                    <a:lnTo>
                      <a:pt x="4" y="1"/>
                    </a:lnTo>
                    <a:lnTo>
                      <a:pt x="3" y="3"/>
                    </a:lnTo>
                    <a:lnTo>
                      <a:pt x="2"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89" name="Freeform 190"/>
              <p:cNvSpPr>
                <a:spLocks/>
              </p:cNvSpPr>
              <p:nvPr/>
            </p:nvSpPr>
            <p:spPr bwMode="auto">
              <a:xfrm>
                <a:off x="3487" y="3798"/>
                <a:ext cx="4" cy="4"/>
              </a:xfrm>
              <a:custGeom>
                <a:avLst/>
                <a:gdLst>
                  <a:gd name="T0" fmla="*/ 4 w 4"/>
                  <a:gd name="T1" fmla="*/ 3 h 4"/>
                  <a:gd name="T2" fmla="*/ 2 w 4"/>
                  <a:gd name="T3" fmla="*/ 4 h 4"/>
                  <a:gd name="T4" fmla="*/ 0 w 4"/>
                  <a:gd name="T5" fmla="*/ 3 h 4"/>
                  <a:gd name="T6" fmla="*/ 0 w 4"/>
                  <a:gd name="T7" fmla="*/ 1 h 4"/>
                  <a:gd name="T8" fmla="*/ 2 w 4"/>
                  <a:gd name="T9" fmla="*/ 0 h 4"/>
                  <a:gd name="T10" fmla="*/ 4 w 4"/>
                  <a:gd name="T11" fmla="*/ 1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2" y="4"/>
                    </a:lnTo>
                    <a:lnTo>
                      <a:pt x="0" y="3"/>
                    </a:lnTo>
                    <a:lnTo>
                      <a:pt x="0" y="1"/>
                    </a:lnTo>
                    <a:lnTo>
                      <a:pt x="2" y="0"/>
                    </a:lnTo>
                    <a:lnTo>
                      <a:pt x="4" y="1"/>
                    </a:lnTo>
                    <a:lnTo>
                      <a:pt x="4"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0" name="Freeform 191"/>
              <p:cNvSpPr>
                <a:spLocks/>
              </p:cNvSpPr>
              <p:nvPr/>
            </p:nvSpPr>
            <p:spPr bwMode="auto">
              <a:xfrm>
                <a:off x="3516" y="3798"/>
                <a:ext cx="3" cy="4"/>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lnTo>
                      <a:pt x="1" y="4"/>
                    </a:lnTo>
                    <a:lnTo>
                      <a:pt x="0" y="3"/>
                    </a:lnTo>
                    <a:lnTo>
                      <a:pt x="0" y="1"/>
                    </a:lnTo>
                    <a:lnTo>
                      <a:pt x="1" y="0"/>
                    </a:lnTo>
                    <a:lnTo>
                      <a:pt x="3" y="1"/>
                    </a:lnTo>
                    <a:lnTo>
                      <a:pt x="3" y="3"/>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1" name="Freeform 192"/>
              <p:cNvSpPr>
                <a:spLocks/>
              </p:cNvSpPr>
              <p:nvPr/>
            </p:nvSpPr>
            <p:spPr bwMode="auto">
              <a:xfrm>
                <a:off x="3492" y="3808"/>
                <a:ext cx="3" cy="4"/>
              </a:xfrm>
              <a:custGeom>
                <a:avLst/>
                <a:gdLst>
                  <a:gd name="T0" fmla="*/ 3 w 3"/>
                  <a:gd name="T1" fmla="*/ 2 h 4"/>
                  <a:gd name="T2" fmla="*/ 2 w 3"/>
                  <a:gd name="T3" fmla="*/ 3 h 4"/>
                  <a:gd name="T4" fmla="*/ 1 w 3"/>
                  <a:gd name="T5" fmla="*/ 4 h 4"/>
                  <a:gd name="T6" fmla="*/ 0 w 3"/>
                  <a:gd name="T7" fmla="*/ 2 h 4"/>
                  <a:gd name="T8" fmla="*/ 0 w 3"/>
                  <a:gd name="T9" fmla="*/ 0 h 4"/>
                  <a:gd name="T10" fmla="*/ 2 w 3"/>
                  <a:gd name="T11" fmla="*/ 0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2" y="3"/>
                    </a:lnTo>
                    <a:lnTo>
                      <a:pt x="1" y="4"/>
                    </a:lnTo>
                    <a:lnTo>
                      <a:pt x="0" y="2"/>
                    </a:lnTo>
                    <a:lnTo>
                      <a:pt x="0" y="0"/>
                    </a:lnTo>
                    <a:lnTo>
                      <a:pt x="2" y="0"/>
                    </a:lnTo>
                    <a:lnTo>
                      <a:pt x="3"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2" name="Freeform 193"/>
              <p:cNvSpPr>
                <a:spLocks/>
              </p:cNvSpPr>
              <p:nvPr/>
            </p:nvSpPr>
            <p:spPr bwMode="auto">
              <a:xfrm>
                <a:off x="3511" y="3788"/>
                <a:ext cx="4" cy="4"/>
              </a:xfrm>
              <a:custGeom>
                <a:avLst/>
                <a:gdLst>
                  <a:gd name="T0" fmla="*/ 4 w 4"/>
                  <a:gd name="T1" fmla="*/ 1 h 4"/>
                  <a:gd name="T2" fmla="*/ 4 w 4"/>
                  <a:gd name="T3" fmla="*/ 3 h 4"/>
                  <a:gd name="T4" fmla="*/ 2 w 4"/>
                  <a:gd name="T5" fmla="*/ 4 h 4"/>
                  <a:gd name="T6" fmla="*/ 0 w 4"/>
                  <a:gd name="T7" fmla="*/ 3 h 4"/>
                  <a:gd name="T8" fmla="*/ 1 w 4"/>
                  <a:gd name="T9" fmla="*/ 0 h 4"/>
                  <a:gd name="T10" fmla="*/ 2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4" y="3"/>
                    </a:lnTo>
                    <a:lnTo>
                      <a:pt x="2" y="4"/>
                    </a:lnTo>
                    <a:lnTo>
                      <a:pt x="0" y="3"/>
                    </a:lnTo>
                    <a:lnTo>
                      <a:pt x="1" y="0"/>
                    </a:lnTo>
                    <a:lnTo>
                      <a:pt x="2"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3" name="Freeform 194"/>
              <p:cNvSpPr>
                <a:spLocks/>
              </p:cNvSpPr>
              <p:nvPr/>
            </p:nvSpPr>
            <p:spPr bwMode="auto">
              <a:xfrm>
                <a:off x="3511" y="3808"/>
                <a:ext cx="4" cy="4"/>
              </a:xfrm>
              <a:custGeom>
                <a:avLst/>
                <a:gdLst>
                  <a:gd name="T0" fmla="*/ 2 w 4"/>
                  <a:gd name="T1" fmla="*/ 0 h 4"/>
                  <a:gd name="T2" fmla="*/ 4 w 4"/>
                  <a:gd name="T3" fmla="*/ 0 h 4"/>
                  <a:gd name="T4" fmla="*/ 4 w 4"/>
                  <a:gd name="T5" fmla="*/ 2 h 4"/>
                  <a:gd name="T6" fmla="*/ 2 w 4"/>
                  <a:gd name="T7" fmla="*/ 4 h 4"/>
                  <a:gd name="T8" fmla="*/ 1 w 4"/>
                  <a:gd name="T9" fmla="*/ 3 h 4"/>
                  <a:gd name="T10" fmla="*/ 0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4" y="0"/>
                    </a:lnTo>
                    <a:lnTo>
                      <a:pt x="4" y="2"/>
                    </a:lnTo>
                    <a:lnTo>
                      <a:pt x="2" y="4"/>
                    </a:lnTo>
                    <a:lnTo>
                      <a:pt x="1" y="3"/>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4" name="Freeform 195"/>
              <p:cNvSpPr>
                <a:spLocks/>
              </p:cNvSpPr>
              <p:nvPr/>
            </p:nvSpPr>
            <p:spPr bwMode="auto">
              <a:xfrm>
                <a:off x="3492" y="3788"/>
                <a:ext cx="3" cy="4"/>
              </a:xfrm>
              <a:custGeom>
                <a:avLst/>
                <a:gdLst>
                  <a:gd name="T0" fmla="*/ 1 w 3"/>
                  <a:gd name="T1" fmla="*/ 0 h 4"/>
                  <a:gd name="T2" fmla="*/ 2 w 3"/>
                  <a:gd name="T3" fmla="*/ 0 h 4"/>
                  <a:gd name="T4" fmla="*/ 3 w 3"/>
                  <a:gd name="T5" fmla="*/ 3 h 4"/>
                  <a:gd name="T6" fmla="*/ 2 w 3"/>
                  <a:gd name="T7" fmla="*/ 4 h 4"/>
                  <a:gd name="T8" fmla="*/ 0 w 3"/>
                  <a:gd name="T9" fmla="*/ 3 h 4"/>
                  <a:gd name="T10" fmla="*/ 0 w 3"/>
                  <a:gd name="T11" fmla="*/ 1 h 4"/>
                  <a:gd name="T12" fmla="*/ 1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0"/>
                    </a:moveTo>
                    <a:lnTo>
                      <a:pt x="2" y="0"/>
                    </a:lnTo>
                    <a:lnTo>
                      <a:pt x="3" y="3"/>
                    </a:lnTo>
                    <a:lnTo>
                      <a:pt x="2" y="4"/>
                    </a:lnTo>
                    <a:lnTo>
                      <a:pt x="0" y="3"/>
                    </a:lnTo>
                    <a:lnTo>
                      <a:pt x="0" y="1"/>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5" name="Freeform 196"/>
              <p:cNvSpPr>
                <a:spLocks/>
              </p:cNvSpPr>
              <p:nvPr/>
            </p:nvSpPr>
            <p:spPr bwMode="auto">
              <a:xfrm>
                <a:off x="3500" y="3773"/>
                <a:ext cx="7"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6" name="Freeform 197"/>
              <p:cNvSpPr>
                <a:spLocks/>
              </p:cNvSpPr>
              <p:nvPr/>
            </p:nvSpPr>
            <p:spPr bwMode="auto">
              <a:xfrm>
                <a:off x="3500" y="3822"/>
                <a:ext cx="7" cy="4"/>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7" name="Freeform 198"/>
              <p:cNvSpPr>
                <a:spLocks/>
              </p:cNvSpPr>
              <p:nvPr/>
            </p:nvSpPr>
            <p:spPr bwMode="auto">
              <a:xfrm>
                <a:off x="3476" y="3796"/>
                <a:ext cx="5" cy="7"/>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8" name="Freeform 199"/>
              <p:cNvSpPr>
                <a:spLocks/>
              </p:cNvSpPr>
              <p:nvPr/>
            </p:nvSpPr>
            <p:spPr bwMode="auto">
              <a:xfrm>
                <a:off x="3525" y="3796"/>
                <a:ext cx="5" cy="7"/>
              </a:xfrm>
              <a:custGeom>
                <a:avLst/>
                <a:gdLst>
                  <a:gd name="T0" fmla="*/ 4 w 7"/>
                  <a:gd name="T1" fmla="*/ 0 h 9"/>
                  <a:gd name="T2" fmla="*/ 7 w 7"/>
                  <a:gd name="T3" fmla="*/ 3 h 9"/>
                  <a:gd name="T4" fmla="*/ 7 w 7"/>
                  <a:gd name="T5" fmla="*/ 6 h 9"/>
                  <a:gd name="T6" fmla="*/ 4 w 7"/>
                  <a:gd name="T7" fmla="*/ 9 h 9"/>
                  <a:gd name="T8" fmla="*/ 4 w 7"/>
                  <a:gd name="T9" fmla="*/ 9 h 9"/>
                  <a:gd name="T10" fmla="*/ 0 w 7"/>
                  <a:gd name="T11" fmla="*/ 6 h 9"/>
                  <a:gd name="T12" fmla="*/ 0 w 7"/>
                  <a:gd name="T13" fmla="*/ 3 h 9"/>
                  <a:gd name="T14" fmla="*/ 4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4" y="0"/>
                    </a:moveTo>
                    <a:cubicBezTo>
                      <a:pt x="5" y="0"/>
                      <a:pt x="7" y="1"/>
                      <a:pt x="7" y="3"/>
                    </a:cubicBezTo>
                    <a:cubicBezTo>
                      <a:pt x="7" y="6"/>
                      <a:pt x="7" y="6"/>
                      <a:pt x="7" y="6"/>
                    </a:cubicBezTo>
                    <a:cubicBezTo>
                      <a:pt x="7" y="7"/>
                      <a:pt x="5" y="9"/>
                      <a:pt x="4" y="9"/>
                    </a:cubicBezTo>
                    <a:cubicBezTo>
                      <a:pt x="4" y="9"/>
                      <a:pt x="4" y="9"/>
                      <a:pt x="4" y="9"/>
                    </a:cubicBezTo>
                    <a:cubicBezTo>
                      <a:pt x="2" y="9"/>
                      <a:pt x="0" y="7"/>
                      <a:pt x="0" y="6"/>
                    </a:cubicBezTo>
                    <a:cubicBezTo>
                      <a:pt x="0" y="3"/>
                      <a:pt x="0" y="3"/>
                      <a:pt x="0" y="3"/>
                    </a:cubicBezTo>
                    <a:cubicBezTo>
                      <a:pt x="0" y="1"/>
                      <a:pt x="2" y="0"/>
                      <a:pt x="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99" name="Freeform 200"/>
              <p:cNvSpPr>
                <a:spLocks/>
              </p:cNvSpPr>
              <p:nvPr/>
            </p:nvSpPr>
            <p:spPr bwMode="auto">
              <a:xfrm>
                <a:off x="3478" y="3784"/>
                <a:ext cx="7" cy="7"/>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0" name="Freeform 201"/>
              <p:cNvSpPr>
                <a:spLocks/>
              </p:cNvSpPr>
              <p:nvPr/>
            </p:nvSpPr>
            <p:spPr bwMode="auto">
              <a:xfrm>
                <a:off x="3521" y="3808"/>
                <a:ext cx="7" cy="7"/>
              </a:xfrm>
              <a:custGeom>
                <a:avLst/>
                <a:gdLst>
                  <a:gd name="T0" fmla="*/ 7 w 9"/>
                  <a:gd name="T1" fmla="*/ 1 h 9"/>
                  <a:gd name="T2" fmla="*/ 8 w 9"/>
                  <a:gd name="T3" fmla="*/ 5 h 9"/>
                  <a:gd name="T4" fmla="*/ 7 w 9"/>
                  <a:gd name="T5" fmla="*/ 7 h 9"/>
                  <a:gd name="T6" fmla="*/ 2 w 9"/>
                  <a:gd name="T7" fmla="*/ 9 h 9"/>
                  <a:gd name="T8" fmla="*/ 2 w 9"/>
                  <a:gd name="T9" fmla="*/ 9 h 9"/>
                  <a:gd name="T10" fmla="*/ 1 w 9"/>
                  <a:gd name="T11" fmla="*/ 4 h 9"/>
                  <a:gd name="T12" fmla="*/ 2 w 9"/>
                  <a:gd name="T13" fmla="*/ 2 h 9"/>
                  <a:gd name="T14" fmla="*/ 7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1"/>
                    </a:moveTo>
                    <a:cubicBezTo>
                      <a:pt x="8" y="2"/>
                      <a:pt x="9" y="4"/>
                      <a:pt x="8" y="5"/>
                    </a:cubicBezTo>
                    <a:cubicBezTo>
                      <a:pt x="7" y="7"/>
                      <a:pt x="7" y="7"/>
                      <a:pt x="7" y="7"/>
                    </a:cubicBezTo>
                    <a:cubicBezTo>
                      <a:pt x="6" y="9"/>
                      <a:pt x="4" y="9"/>
                      <a:pt x="2" y="9"/>
                    </a:cubicBezTo>
                    <a:cubicBezTo>
                      <a:pt x="2" y="9"/>
                      <a:pt x="2" y="9"/>
                      <a:pt x="2" y="9"/>
                    </a:cubicBezTo>
                    <a:cubicBezTo>
                      <a:pt x="1" y="8"/>
                      <a:pt x="0" y="6"/>
                      <a:pt x="1" y="4"/>
                    </a:cubicBezTo>
                    <a:cubicBezTo>
                      <a:pt x="2" y="2"/>
                      <a:pt x="2" y="2"/>
                      <a:pt x="2" y="2"/>
                    </a:cubicBezTo>
                    <a:cubicBezTo>
                      <a:pt x="3" y="0"/>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1" name="Freeform 202"/>
              <p:cNvSpPr>
                <a:spLocks/>
              </p:cNvSpPr>
              <p:nvPr/>
            </p:nvSpPr>
            <p:spPr bwMode="auto">
              <a:xfrm>
                <a:off x="3488" y="3818"/>
                <a:ext cx="7" cy="6"/>
              </a:xfrm>
              <a:custGeom>
                <a:avLst/>
                <a:gdLst>
                  <a:gd name="T0" fmla="*/ 1 w 10"/>
                  <a:gd name="T1" fmla="*/ 2 h 8"/>
                  <a:gd name="T2" fmla="*/ 5 w 10"/>
                  <a:gd name="T3" fmla="*/ 0 h 8"/>
                  <a:gd name="T4" fmla="*/ 7 w 10"/>
                  <a:gd name="T5" fmla="*/ 2 h 8"/>
                  <a:gd name="T6" fmla="*/ 9 w 10"/>
                  <a:gd name="T7" fmla="*/ 6 h 8"/>
                  <a:gd name="T8" fmla="*/ 9 w 10"/>
                  <a:gd name="T9" fmla="*/ 6 h 8"/>
                  <a:gd name="T10" fmla="*/ 4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0"/>
                    </a:cubicBezTo>
                    <a:cubicBezTo>
                      <a:pt x="7" y="2"/>
                      <a:pt x="7" y="2"/>
                      <a:pt x="7" y="2"/>
                    </a:cubicBezTo>
                    <a:cubicBezTo>
                      <a:pt x="9" y="2"/>
                      <a:pt x="10" y="4"/>
                      <a:pt x="9" y="6"/>
                    </a:cubicBezTo>
                    <a:cubicBezTo>
                      <a:pt x="9" y="6"/>
                      <a:pt x="9" y="6"/>
                      <a:pt x="9" y="6"/>
                    </a:cubicBezTo>
                    <a:cubicBezTo>
                      <a:pt x="8" y="8"/>
                      <a:pt x="6" y="8"/>
                      <a:pt x="4"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2" name="Freeform 203"/>
              <p:cNvSpPr>
                <a:spLocks/>
              </p:cNvSpPr>
              <p:nvPr/>
            </p:nvSpPr>
            <p:spPr bwMode="auto">
              <a:xfrm>
                <a:off x="3512" y="3775"/>
                <a:ext cx="7" cy="6"/>
              </a:xfrm>
              <a:custGeom>
                <a:avLst/>
                <a:gdLst>
                  <a:gd name="T0" fmla="*/ 0 w 9"/>
                  <a:gd name="T1" fmla="*/ 2 h 8"/>
                  <a:gd name="T2" fmla="*/ 5 w 9"/>
                  <a:gd name="T3" fmla="*/ 1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1"/>
                    </a:cubicBezTo>
                    <a:cubicBezTo>
                      <a:pt x="7" y="2"/>
                      <a:pt x="7" y="2"/>
                      <a:pt x="7" y="2"/>
                    </a:cubicBezTo>
                    <a:cubicBezTo>
                      <a:pt x="9" y="3"/>
                      <a:pt x="9" y="5"/>
                      <a:pt x="8" y="6"/>
                    </a:cubicBezTo>
                    <a:cubicBezTo>
                      <a:pt x="8" y="6"/>
                      <a:pt x="8" y="6"/>
                      <a:pt x="8" y="6"/>
                    </a:cubicBezTo>
                    <a:cubicBezTo>
                      <a:pt x="7" y="8"/>
                      <a:pt x="5"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3" name="Freeform 204"/>
              <p:cNvSpPr>
                <a:spLocks/>
              </p:cNvSpPr>
              <p:nvPr/>
            </p:nvSpPr>
            <p:spPr bwMode="auto">
              <a:xfrm>
                <a:off x="3487" y="3775"/>
                <a:ext cx="7" cy="7"/>
              </a:xfrm>
              <a:custGeom>
                <a:avLst/>
                <a:gdLst>
                  <a:gd name="T0" fmla="*/ 9 w 10"/>
                  <a:gd name="T1" fmla="*/ 2 h 9"/>
                  <a:gd name="T2" fmla="*/ 8 w 10"/>
                  <a:gd name="T3" fmla="*/ 7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6"/>
                      <a:pt x="8" y="7"/>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4" name="Freeform 205"/>
              <p:cNvSpPr>
                <a:spLocks/>
              </p:cNvSpPr>
              <p:nvPr/>
            </p:nvSpPr>
            <p:spPr bwMode="auto">
              <a:xfrm>
                <a:off x="3512" y="3818"/>
                <a:ext cx="7" cy="6"/>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10"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5" name="Freeform 206"/>
              <p:cNvSpPr>
                <a:spLocks/>
              </p:cNvSpPr>
              <p:nvPr/>
            </p:nvSpPr>
            <p:spPr bwMode="auto">
              <a:xfrm>
                <a:off x="3479" y="3809"/>
                <a:ext cx="7" cy="6"/>
              </a:xfrm>
              <a:custGeom>
                <a:avLst/>
                <a:gdLst>
                  <a:gd name="T0" fmla="*/ 2 w 9"/>
                  <a:gd name="T1" fmla="*/ 1 h 9"/>
                  <a:gd name="T2" fmla="*/ 6 w 9"/>
                  <a:gd name="T3" fmla="*/ 2 h 9"/>
                  <a:gd name="T4" fmla="*/ 8 w 9"/>
                  <a:gd name="T5" fmla="*/ 4 h 9"/>
                  <a:gd name="T6" fmla="*/ 7 w 9"/>
                  <a:gd name="T7" fmla="*/ 8 h 9"/>
                  <a:gd name="T8" fmla="*/ 7 w 9"/>
                  <a:gd name="T9" fmla="*/ 8 h 9"/>
                  <a:gd name="T10" fmla="*/ 2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3" y="0"/>
                      <a:pt x="5" y="0"/>
                      <a:pt x="6" y="2"/>
                    </a:cubicBezTo>
                    <a:cubicBezTo>
                      <a:pt x="8" y="4"/>
                      <a:pt x="8" y="4"/>
                      <a:pt x="8" y="4"/>
                    </a:cubicBezTo>
                    <a:cubicBezTo>
                      <a:pt x="9" y="6"/>
                      <a:pt x="8" y="8"/>
                      <a:pt x="7" y="8"/>
                    </a:cubicBezTo>
                    <a:cubicBezTo>
                      <a:pt x="7" y="8"/>
                      <a:pt x="7" y="8"/>
                      <a:pt x="7"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6" name="Freeform 207"/>
              <p:cNvSpPr>
                <a:spLocks/>
              </p:cNvSpPr>
              <p:nvPr/>
            </p:nvSpPr>
            <p:spPr bwMode="auto">
              <a:xfrm>
                <a:off x="3521" y="3783"/>
                <a:ext cx="6" cy="8"/>
              </a:xfrm>
              <a:custGeom>
                <a:avLst/>
                <a:gdLst>
                  <a:gd name="T0" fmla="*/ 2 w 8"/>
                  <a:gd name="T1" fmla="*/ 1 h 10"/>
                  <a:gd name="T2" fmla="*/ 6 w 8"/>
                  <a:gd name="T3" fmla="*/ 2 h 10"/>
                  <a:gd name="T4" fmla="*/ 7 w 8"/>
                  <a:gd name="T5" fmla="*/ 5 h 10"/>
                  <a:gd name="T6" fmla="*/ 6 w 8"/>
                  <a:gd name="T7" fmla="*/ 9 h 10"/>
                  <a:gd name="T8" fmla="*/ 6 w 8"/>
                  <a:gd name="T9" fmla="*/ 9 h 10"/>
                  <a:gd name="T10" fmla="*/ 2 w 8"/>
                  <a:gd name="T11" fmla="*/ 8 h 10"/>
                  <a:gd name="T12" fmla="*/ 1 w 8"/>
                  <a:gd name="T13" fmla="*/ 6 h 10"/>
                  <a:gd name="T14" fmla="*/ 2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2" y="1"/>
                    </a:moveTo>
                    <a:cubicBezTo>
                      <a:pt x="3" y="0"/>
                      <a:pt x="5" y="1"/>
                      <a:pt x="6" y="2"/>
                    </a:cubicBezTo>
                    <a:cubicBezTo>
                      <a:pt x="7" y="5"/>
                      <a:pt x="7" y="5"/>
                      <a:pt x="7" y="5"/>
                    </a:cubicBezTo>
                    <a:cubicBezTo>
                      <a:pt x="8" y="6"/>
                      <a:pt x="8" y="8"/>
                      <a:pt x="6" y="9"/>
                    </a:cubicBezTo>
                    <a:cubicBezTo>
                      <a:pt x="6" y="9"/>
                      <a:pt x="6" y="9"/>
                      <a:pt x="6" y="9"/>
                    </a:cubicBezTo>
                    <a:cubicBezTo>
                      <a:pt x="5" y="10"/>
                      <a:pt x="3" y="10"/>
                      <a:pt x="2" y="8"/>
                    </a:cubicBezTo>
                    <a:cubicBezTo>
                      <a:pt x="1" y="6"/>
                      <a:pt x="1" y="6"/>
                      <a:pt x="1" y="6"/>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7" name="Rectangle 208"/>
              <p:cNvSpPr>
                <a:spLocks noChangeArrowheads="1"/>
              </p:cNvSpPr>
              <p:nvPr/>
            </p:nvSpPr>
            <p:spPr bwMode="auto">
              <a:xfrm>
                <a:off x="3932" y="3610"/>
                <a:ext cx="6" cy="43"/>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8" name="Oval 209"/>
              <p:cNvSpPr>
                <a:spLocks noChangeArrowheads="1"/>
              </p:cNvSpPr>
              <p:nvPr/>
            </p:nvSpPr>
            <p:spPr bwMode="auto">
              <a:xfrm>
                <a:off x="3924" y="3655"/>
                <a:ext cx="8" cy="19"/>
              </a:xfrm>
              <a:prstGeom prst="ellipse">
                <a:avLst/>
              </a:pr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09" name="Freeform 210"/>
              <p:cNvSpPr>
                <a:spLocks/>
              </p:cNvSpPr>
              <p:nvPr/>
            </p:nvSpPr>
            <p:spPr bwMode="auto">
              <a:xfrm>
                <a:off x="3919" y="3604"/>
                <a:ext cx="22" cy="62"/>
              </a:xfrm>
              <a:custGeom>
                <a:avLst/>
                <a:gdLst>
                  <a:gd name="T0" fmla="*/ 21 w 30"/>
                  <a:gd name="T1" fmla="*/ 84 h 84"/>
                  <a:gd name="T2" fmla="*/ 0 w 30"/>
                  <a:gd name="T3" fmla="*/ 84 h 84"/>
                  <a:gd name="T4" fmla="*/ 0 w 30"/>
                  <a:gd name="T5" fmla="*/ 80 h 84"/>
                  <a:gd name="T6" fmla="*/ 21 w 30"/>
                  <a:gd name="T7" fmla="*/ 80 h 84"/>
                  <a:gd name="T8" fmla="*/ 27 w 30"/>
                  <a:gd name="T9" fmla="*/ 75 h 84"/>
                  <a:gd name="T10" fmla="*/ 27 w 30"/>
                  <a:gd name="T11" fmla="*/ 10 h 84"/>
                  <a:gd name="T12" fmla="*/ 21 w 30"/>
                  <a:gd name="T13" fmla="*/ 4 h 84"/>
                  <a:gd name="T14" fmla="*/ 0 w 30"/>
                  <a:gd name="T15" fmla="*/ 4 h 84"/>
                  <a:gd name="T16" fmla="*/ 0 w 30"/>
                  <a:gd name="T17" fmla="*/ 0 h 84"/>
                  <a:gd name="T18" fmla="*/ 21 w 30"/>
                  <a:gd name="T19" fmla="*/ 0 h 84"/>
                  <a:gd name="T20" fmla="*/ 30 w 30"/>
                  <a:gd name="T21" fmla="*/ 10 h 84"/>
                  <a:gd name="T22" fmla="*/ 30 w 30"/>
                  <a:gd name="T23" fmla="*/ 75 h 84"/>
                  <a:gd name="T24" fmla="*/ 21 w 3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4">
                    <a:moveTo>
                      <a:pt x="21" y="84"/>
                    </a:moveTo>
                    <a:cubicBezTo>
                      <a:pt x="0" y="84"/>
                      <a:pt x="0" y="84"/>
                      <a:pt x="0" y="84"/>
                    </a:cubicBezTo>
                    <a:cubicBezTo>
                      <a:pt x="0" y="80"/>
                      <a:pt x="0" y="80"/>
                      <a:pt x="0" y="80"/>
                    </a:cubicBezTo>
                    <a:cubicBezTo>
                      <a:pt x="21" y="80"/>
                      <a:pt x="21" y="80"/>
                      <a:pt x="21" y="80"/>
                    </a:cubicBezTo>
                    <a:cubicBezTo>
                      <a:pt x="24" y="80"/>
                      <a:pt x="27" y="78"/>
                      <a:pt x="27" y="75"/>
                    </a:cubicBezTo>
                    <a:cubicBezTo>
                      <a:pt x="27" y="10"/>
                      <a:pt x="27" y="10"/>
                      <a:pt x="27" y="10"/>
                    </a:cubicBezTo>
                    <a:cubicBezTo>
                      <a:pt x="27" y="7"/>
                      <a:pt x="24" y="4"/>
                      <a:pt x="21" y="4"/>
                    </a:cubicBezTo>
                    <a:cubicBezTo>
                      <a:pt x="0" y="4"/>
                      <a:pt x="0" y="4"/>
                      <a:pt x="0" y="4"/>
                    </a:cubicBezTo>
                    <a:cubicBezTo>
                      <a:pt x="0" y="0"/>
                      <a:pt x="0" y="0"/>
                      <a:pt x="0" y="0"/>
                    </a:cubicBezTo>
                    <a:cubicBezTo>
                      <a:pt x="21" y="0"/>
                      <a:pt x="21" y="0"/>
                      <a:pt x="21" y="0"/>
                    </a:cubicBezTo>
                    <a:cubicBezTo>
                      <a:pt x="26" y="0"/>
                      <a:pt x="30" y="5"/>
                      <a:pt x="30" y="10"/>
                    </a:cubicBezTo>
                    <a:cubicBezTo>
                      <a:pt x="30" y="75"/>
                      <a:pt x="30" y="75"/>
                      <a:pt x="30" y="75"/>
                    </a:cubicBezTo>
                    <a:cubicBezTo>
                      <a:pt x="30" y="80"/>
                      <a:pt x="26" y="84"/>
                      <a:pt x="21" y="84"/>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0" name="Freeform 211"/>
              <p:cNvSpPr>
                <a:spLocks/>
              </p:cNvSpPr>
              <p:nvPr/>
            </p:nvSpPr>
            <p:spPr bwMode="auto">
              <a:xfrm>
                <a:off x="3945" y="3592"/>
                <a:ext cx="29" cy="20"/>
              </a:xfrm>
              <a:custGeom>
                <a:avLst/>
                <a:gdLst>
                  <a:gd name="T0" fmla="*/ 0 w 40"/>
                  <a:gd name="T1" fmla="*/ 27 h 27"/>
                  <a:gd name="T2" fmla="*/ 40 w 40"/>
                  <a:gd name="T3" fmla="*/ 27 h 27"/>
                  <a:gd name="T4" fmla="*/ 0 w 40"/>
                  <a:gd name="T5" fmla="*/ 0 h 27"/>
                  <a:gd name="T6" fmla="*/ 0 w 40"/>
                  <a:gd name="T7" fmla="*/ 27 h 27"/>
                </a:gdLst>
                <a:ahLst/>
                <a:cxnLst>
                  <a:cxn ang="0">
                    <a:pos x="T0" y="T1"/>
                  </a:cxn>
                  <a:cxn ang="0">
                    <a:pos x="T2" y="T3"/>
                  </a:cxn>
                  <a:cxn ang="0">
                    <a:pos x="T4" y="T5"/>
                  </a:cxn>
                  <a:cxn ang="0">
                    <a:pos x="T6" y="T7"/>
                  </a:cxn>
                </a:cxnLst>
                <a:rect l="0" t="0" r="r" b="b"/>
                <a:pathLst>
                  <a:path w="40" h="27">
                    <a:moveTo>
                      <a:pt x="0" y="27"/>
                    </a:moveTo>
                    <a:cubicBezTo>
                      <a:pt x="40" y="27"/>
                      <a:pt x="40" y="27"/>
                      <a:pt x="40" y="27"/>
                    </a:cubicBezTo>
                    <a:cubicBezTo>
                      <a:pt x="23" y="6"/>
                      <a:pt x="0" y="0"/>
                      <a:pt x="0" y="0"/>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1" name="Rectangle 212"/>
              <p:cNvSpPr>
                <a:spLocks noChangeArrowheads="1"/>
              </p:cNvSpPr>
              <p:nvPr/>
            </p:nvSpPr>
            <p:spPr bwMode="auto">
              <a:xfrm>
                <a:off x="3876" y="3780"/>
                <a:ext cx="79" cy="33"/>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2" name="Rectangle 213"/>
              <p:cNvSpPr>
                <a:spLocks noChangeArrowheads="1"/>
              </p:cNvSpPr>
              <p:nvPr/>
            </p:nvSpPr>
            <p:spPr bwMode="auto">
              <a:xfrm>
                <a:off x="3873" y="3814"/>
                <a:ext cx="86" cy="9"/>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3" name="Freeform 214"/>
              <p:cNvSpPr>
                <a:spLocks/>
              </p:cNvSpPr>
              <p:nvPr/>
            </p:nvSpPr>
            <p:spPr bwMode="auto">
              <a:xfrm>
                <a:off x="3966" y="3666"/>
                <a:ext cx="32" cy="75"/>
              </a:xfrm>
              <a:custGeom>
                <a:avLst/>
                <a:gdLst>
                  <a:gd name="T0" fmla="*/ 44 w 44"/>
                  <a:gd name="T1" fmla="*/ 95 h 102"/>
                  <a:gd name="T2" fmla="*/ 36 w 44"/>
                  <a:gd name="T3" fmla="*/ 102 h 102"/>
                  <a:gd name="T4" fmla="*/ 8 w 44"/>
                  <a:gd name="T5" fmla="*/ 102 h 102"/>
                  <a:gd name="T6" fmla="*/ 0 w 44"/>
                  <a:gd name="T7" fmla="*/ 95 h 102"/>
                  <a:gd name="T8" fmla="*/ 0 w 44"/>
                  <a:gd name="T9" fmla="*/ 8 h 102"/>
                  <a:gd name="T10" fmla="*/ 8 w 44"/>
                  <a:gd name="T11" fmla="*/ 0 h 102"/>
                  <a:gd name="T12" fmla="*/ 36 w 44"/>
                  <a:gd name="T13" fmla="*/ 0 h 102"/>
                  <a:gd name="T14" fmla="*/ 44 w 44"/>
                  <a:gd name="T15" fmla="*/ 8 h 102"/>
                  <a:gd name="T16" fmla="*/ 44 w 44"/>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2">
                    <a:moveTo>
                      <a:pt x="44" y="95"/>
                    </a:moveTo>
                    <a:cubicBezTo>
                      <a:pt x="44" y="99"/>
                      <a:pt x="40" y="102"/>
                      <a:pt x="36" y="102"/>
                    </a:cubicBezTo>
                    <a:cubicBezTo>
                      <a:pt x="8" y="102"/>
                      <a:pt x="8" y="102"/>
                      <a:pt x="8" y="102"/>
                    </a:cubicBezTo>
                    <a:cubicBezTo>
                      <a:pt x="4" y="102"/>
                      <a:pt x="0" y="99"/>
                      <a:pt x="0" y="95"/>
                    </a:cubicBezTo>
                    <a:cubicBezTo>
                      <a:pt x="0" y="8"/>
                      <a:pt x="0" y="8"/>
                      <a:pt x="0" y="8"/>
                    </a:cubicBezTo>
                    <a:cubicBezTo>
                      <a:pt x="0" y="4"/>
                      <a:pt x="4" y="0"/>
                      <a:pt x="8" y="0"/>
                    </a:cubicBezTo>
                    <a:cubicBezTo>
                      <a:pt x="36" y="0"/>
                      <a:pt x="36" y="0"/>
                      <a:pt x="36" y="0"/>
                    </a:cubicBezTo>
                    <a:cubicBezTo>
                      <a:pt x="40" y="0"/>
                      <a:pt x="44" y="4"/>
                      <a:pt x="44" y="8"/>
                    </a:cubicBezTo>
                    <a:lnTo>
                      <a:pt x="44" y="95"/>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4" name="Freeform 215"/>
              <p:cNvSpPr>
                <a:spLocks/>
              </p:cNvSpPr>
              <p:nvPr/>
            </p:nvSpPr>
            <p:spPr bwMode="auto">
              <a:xfrm>
                <a:off x="3850" y="3751"/>
                <a:ext cx="28" cy="60"/>
              </a:xfrm>
              <a:custGeom>
                <a:avLst/>
                <a:gdLst>
                  <a:gd name="T0" fmla="*/ 14 w 38"/>
                  <a:gd name="T1" fmla="*/ 4 h 82"/>
                  <a:gd name="T2" fmla="*/ 14 w 38"/>
                  <a:gd name="T3" fmla="*/ 25 h 82"/>
                  <a:gd name="T4" fmla="*/ 0 w 38"/>
                  <a:gd name="T5" fmla="*/ 56 h 82"/>
                  <a:gd name="T6" fmla="*/ 21 w 38"/>
                  <a:gd name="T7" fmla="*/ 82 h 82"/>
                  <a:gd name="T8" fmla="*/ 38 w 38"/>
                  <a:gd name="T9" fmla="*/ 82 h 82"/>
                  <a:gd name="T10" fmla="*/ 38 w 38"/>
                  <a:gd name="T11" fmla="*/ 66 h 82"/>
                  <a:gd name="T12" fmla="*/ 19 w 38"/>
                  <a:gd name="T13" fmla="*/ 66 h 82"/>
                  <a:gd name="T14" fmla="*/ 19 w 38"/>
                  <a:gd name="T15" fmla="*/ 45 h 82"/>
                  <a:gd name="T16" fmla="*/ 28 w 38"/>
                  <a:gd name="T17" fmla="*/ 21 h 82"/>
                  <a:gd name="T18" fmla="*/ 28 w 38"/>
                  <a:gd name="T19" fmla="*/ 0 h 82"/>
                  <a:gd name="T20" fmla="*/ 14 w 38"/>
                  <a:gd name="T2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82">
                    <a:moveTo>
                      <a:pt x="14" y="4"/>
                    </a:moveTo>
                    <a:cubicBezTo>
                      <a:pt x="14" y="4"/>
                      <a:pt x="14" y="16"/>
                      <a:pt x="14" y="25"/>
                    </a:cubicBezTo>
                    <a:cubicBezTo>
                      <a:pt x="14" y="34"/>
                      <a:pt x="0" y="34"/>
                      <a:pt x="0" y="56"/>
                    </a:cubicBezTo>
                    <a:cubicBezTo>
                      <a:pt x="0" y="77"/>
                      <a:pt x="9" y="82"/>
                      <a:pt x="21" y="82"/>
                    </a:cubicBezTo>
                    <a:cubicBezTo>
                      <a:pt x="34" y="82"/>
                      <a:pt x="38" y="82"/>
                      <a:pt x="38" y="82"/>
                    </a:cubicBezTo>
                    <a:cubicBezTo>
                      <a:pt x="38" y="66"/>
                      <a:pt x="38" y="66"/>
                      <a:pt x="38" y="66"/>
                    </a:cubicBezTo>
                    <a:cubicBezTo>
                      <a:pt x="38" y="66"/>
                      <a:pt x="26" y="66"/>
                      <a:pt x="19" y="66"/>
                    </a:cubicBezTo>
                    <a:cubicBezTo>
                      <a:pt x="12" y="66"/>
                      <a:pt x="13" y="51"/>
                      <a:pt x="19" y="45"/>
                    </a:cubicBezTo>
                    <a:cubicBezTo>
                      <a:pt x="24" y="40"/>
                      <a:pt x="28" y="35"/>
                      <a:pt x="28" y="21"/>
                    </a:cubicBezTo>
                    <a:cubicBezTo>
                      <a:pt x="28" y="8"/>
                      <a:pt x="28" y="0"/>
                      <a:pt x="28" y="0"/>
                    </a:cubicBezTo>
                    <a:lnTo>
                      <a:pt x="14" y="4"/>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5" name="Freeform 216"/>
              <p:cNvSpPr>
                <a:spLocks/>
              </p:cNvSpPr>
              <p:nvPr/>
            </p:nvSpPr>
            <p:spPr bwMode="auto">
              <a:xfrm>
                <a:off x="3991" y="3725"/>
                <a:ext cx="143" cy="84"/>
              </a:xfrm>
              <a:custGeom>
                <a:avLst/>
                <a:gdLst>
                  <a:gd name="T0" fmla="*/ 11 w 196"/>
                  <a:gd name="T1" fmla="*/ 115 h 115"/>
                  <a:gd name="T2" fmla="*/ 0 w 196"/>
                  <a:gd name="T3" fmla="*/ 115 h 115"/>
                  <a:gd name="T4" fmla="*/ 0 w 196"/>
                  <a:gd name="T5" fmla="*/ 102 h 115"/>
                  <a:gd name="T6" fmla="*/ 102 w 196"/>
                  <a:gd name="T7" fmla="*/ 0 h 115"/>
                  <a:gd name="T8" fmla="*/ 196 w 196"/>
                  <a:gd name="T9" fmla="*/ 63 h 115"/>
                  <a:gd name="T10" fmla="*/ 185 w 196"/>
                  <a:gd name="T11" fmla="*/ 67 h 115"/>
                  <a:gd name="T12" fmla="*/ 102 w 196"/>
                  <a:gd name="T13" fmla="*/ 12 h 115"/>
                  <a:gd name="T14" fmla="*/ 11 w 196"/>
                  <a:gd name="T15" fmla="*/ 102 h 115"/>
                  <a:gd name="T16" fmla="*/ 11 w 196"/>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15">
                    <a:moveTo>
                      <a:pt x="11" y="115"/>
                    </a:moveTo>
                    <a:cubicBezTo>
                      <a:pt x="0" y="115"/>
                      <a:pt x="0" y="115"/>
                      <a:pt x="0" y="115"/>
                    </a:cubicBezTo>
                    <a:cubicBezTo>
                      <a:pt x="0" y="102"/>
                      <a:pt x="0" y="102"/>
                      <a:pt x="0" y="102"/>
                    </a:cubicBezTo>
                    <a:cubicBezTo>
                      <a:pt x="0" y="46"/>
                      <a:pt x="45" y="0"/>
                      <a:pt x="102" y="0"/>
                    </a:cubicBezTo>
                    <a:cubicBezTo>
                      <a:pt x="143" y="0"/>
                      <a:pt x="180" y="25"/>
                      <a:pt x="196" y="63"/>
                    </a:cubicBezTo>
                    <a:cubicBezTo>
                      <a:pt x="185" y="67"/>
                      <a:pt x="185" y="67"/>
                      <a:pt x="185" y="67"/>
                    </a:cubicBezTo>
                    <a:cubicBezTo>
                      <a:pt x="171" y="34"/>
                      <a:pt x="138" y="12"/>
                      <a:pt x="102" y="12"/>
                    </a:cubicBezTo>
                    <a:cubicBezTo>
                      <a:pt x="52" y="12"/>
                      <a:pt x="11" y="53"/>
                      <a:pt x="11" y="102"/>
                    </a:cubicBezTo>
                    <a:lnTo>
                      <a:pt x="11" y="11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6" name="Freeform 217"/>
              <p:cNvSpPr>
                <a:spLocks/>
              </p:cNvSpPr>
              <p:nvPr/>
            </p:nvSpPr>
            <p:spPr bwMode="auto">
              <a:xfrm>
                <a:off x="4129" y="3779"/>
                <a:ext cx="15" cy="36"/>
              </a:xfrm>
              <a:custGeom>
                <a:avLst/>
                <a:gdLst>
                  <a:gd name="T0" fmla="*/ 0 w 20"/>
                  <a:gd name="T1" fmla="*/ 0 h 49"/>
                  <a:gd name="T2" fmla="*/ 11 w 20"/>
                  <a:gd name="T3" fmla="*/ 0 h 49"/>
                  <a:gd name="T4" fmla="*/ 20 w 20"/>
                  <a:gd name="T5" fmla="*/ 9 h 49"/>
                  <a:gd name="T6" fmla="*/ 20 w 20"/>
                  <a:gd name="T7" fmla="*/ 40 h 49"/>
                  <a:gd name="T8" fmla="*/ 11 w 20"/>
                  <a:gd name="T9" fmla="*/ 49 h 49"/>
                  <a:gd name="T10" fmla="*/ 0 w 20"/>
                  <a:gd name="T11" fmla="*/ 49 h 49"/>
                  <a:gd name="T12" fmla="*/ 0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0" y="0"/>
                    </a:moveTo>
                    <a:cubicBezTo>
                      <a:pt x="11" y="0"/>
                      <a:pt x="11" y="0"/>
                      <a:pt x="11" y="0"/>
                    </a:cubicBezTo>
                    <a:cubicBezTo>
                      <a:pt x="16" y="0"/>
                      <a:pt x="20" y="4"/>
                      <a:pt x="20" y="9"/>
                    </a:cubicBezTo>
                    <a:cubicBezTo>
                      <a:pt x="20" y="40"/>
                      <a:pt x="20" y="40"/>
                      <a:pt x="20" y="40"/>
                    </a:cubicBezTo>
                    <a:cubicBezTo>
                      <a:pt x="20" y="45"/>
                      <a:pt x="16" y="49"/>
                      <a:pt x="11" y="49"/>
                    </a:cubicBezTo>
                    <a:cubicBezTo>
                      <a:pt x="0" y="49"/>
                      <a:pt x="0" y="49"/>
                      <a:pt x="0" y="49"/>
                    </a:cubicBezTo>
                    <a:lnTo>
                      <a:pt x="0" y="0"/>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7" name="Freeform 218"/>
              <p:cNvSpPr>
                <a:spLocks/>
              </p:cNvSpPr>
              <p:nvPr/>
            </p:nvSpPr>
            <p:spPr bwMode="auto">
              <a:xfrm>
                <a:off x="3721" y="3760"/>
                <a:ext cx="114" cy="66"/>
              </a:xfrm>
              <a:custGeom>
                <a:avLst/>
                <a:gdLst>
                  <a:gd name="T0" fmla="*/ 157 w 157"/>
                  <a:gd name="T1" fmla="*/ 8 h 91"/>
                  <a:gd name="T2" fmla="*/ 150 w 157"/>
                  <a:gd name="T3" fmla="*/ 0 h 91"/>
                  <a:gd name="T4" fmla="*/ 8 w 157"/>
                  <a:gd name="T5" fmla="*/ 0 h 91"/>
                  <a:gd name="T6" fmla="*/ 0 w 157"/>
                  <a:gd name="T7" fmla="*/ 8 h 91"/>
                  <a:gd name="T8" fmla="*/ 0 w 157"/>
                  <a:gd name="T9" fmla="*/ 83 h 91"/>
                  <a:gd name="T10" fmla="*/ 8 w 157"/>
                  <a:gd name="T11" fmla="*/ 91 h 91"/>
                  <a:gd name="T12" fmla="*/ 150 w 157"/>
                  <a:gd name="T13" fmla="*/ 91 h 91"/>
                  <a:gd name="T14" fmla="*/ 157 w 157"/>
                  <a:gd name="T15" fmla="*/ 83 h 91"/>
                  <a:gd name="T16" fmla="*/ 157 w 157"/>
                  <a:gd name="T17"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1">
                    <a:moveTo>
                      <a:pt x="157" y="8"/>
                    </a:moveTo>
                    <a:cubicBezTo>
                      <a:pt x="157" y="4"/>
                      <a:pt x="154" y="0"/>
                      <a:pt x="150" y="0"/>
                    </a:cubicBezTo>
                    <a:cubicBezTo>
                      <a:pt x="8" y="0"/>
                      <a:pt x="8" y="0"/>
                      <a:pt x="8" y="0"/>
                    </a:cubicBezTo>
                    <a:cubicBezTo>
                      <a:pt x="3" y="0"/>
                      <a:pt x="0" y="4"/>
                      <a:pt x="0" y="8"/>
                    </a:cubicBezTo>
                    <a:cubicBezTo>
                      <a:pt x="0" y="83"/>
                      <a:pt x="0" y="83"/>
                      <a:pt x="0" y="83"/>
                    </a:cubicBezTo>
                    <a:cubicBezTo>
                      <a:pt x="0" y="88"/>
                      <a:pt x="3" y="91"/>
                      <a:pt x="8" y="91"/>
                    </a:cubicBezTo>
                    <a:cubicBezTo>
                      <a:pt x="150" y="91"/>
                      <a:pt x="150" y="91"/>
                      <a:pt x="150" y="91"/>
                    </a:cubicBezTo>
                    <a:cubicBezTo>
                      <a:pt x="154" y="91"/>
                      <a:pt x="157" y="88"/>
                      <a:pt x="157" y="83"/>
                    </a:cubicBezTo>
                    <a:lnTo>
                      <a:pt x="157" y="8"/>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8" name="Rectangle 219"/>
              <p:cNvSpPr>
                <a:spLocks noChangeArrowheads="1"/>
              </p:cNvSpPr>
              <p:nvPr/>
            </p:nvSpPr>
            <p:spPr bwMode="auto">
              <a:xfrm>
                <a:off x="3751" y="3750"/>
                <a:ext cx="15" cy="86"/>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19" name="Rectangle 220"/>
              <p:cNvSpPr>
                <a:spLocks noChangeArrowheads="1"/>
              </p:cNvSpPr>
              <p:nvPr/>
            </p:nvSpPr>
            <p:spPr bwMode="auto">
              <a:xfrm>
                <a:off x="3789" y="3750"/>
                <a:ext cx="15" cy="86"/>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0" name="Rectangle 221"/>
              <p:cNvSpPr>
                <a:spLocks noChangeArrowheads="1"/>
              </p:cNvSpPr>
              <p:nvPr/>
            </p:nvSpPr>
            <p:spPr bwMode="auto">
              <a:xfrm>
                <a:off x="3876" y="3777"/>
                <a:ext cx="79" cy="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1" name="Rectangle 222"/>
              <p:cNvSpPr>
                <a:spLocks noChangeArrowheads="1"/>
              </p:cNvSpPr>
              <p:nvPr/>
            </p:nvSpPr>
            <p:spPr bwMode="auto">
              <a:xfrm>
                <a:off x="3873" y="3813"/>
                <a:ext cx="86" cy="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2" name="Rectangle 223"/>
              <p:cNvSpPr>
                <a:spLocks noChangeArrowheads="1"/>
              </p:cNvSpPr>
              <p:nvPr/>
            </p:nvSpPr>
            <p:spPr bwMode="auto">
              <a:xfrm>
                <a:off x="3966" y="3723"/>
                <a:ext cx="32"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3" name="Rectangle 224"/>
              <p:cNvSpPr>
                <a:spLocks noChangeArrowheads="1"/>
              </p:cNvSpPr>
              <p:nvPr/>
            </p:nvSpPr>
            <p:spPr bwMode="auto">
              <a:xfrm>
                <a:off x="3966" y="3706"/>
                <a:ext cx="32"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4" name="Rectangle 225"/>
              <p:cNvSpPr>
                <a:spLocks noChangeArrowheads="1"/>
              </p:cNvSpPr>
              <p:nvPr/>
            </p:nvSpPr>
            <p:spPr bwMode="auto">
              <a:xfrm>
                <a:off x="3966" y="3672"/>
                <a:ext cx="32"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5" name="Rectangle 226"/>
              <p:cNvSpPr>
                <a:spLocks noChangeArrowheads="1"/>
              </p:cNvSpPr>
              <p:nvPr/>
            </p:nvSpPr>
            <p:spPr bwMode="auto">
              <a:xfrm>
                <a:off x="3913" y="3578"/>
                <a:ext cx="3" cy="6"/>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326" name="Rectangle 227"/>
              <p:cNvSpPr>
                <a:spLocks noChangeArrowheads="1"/>
              </p:cNvSpPr>
              <p:nvPr/>
            </p:nvSpPr>
            <p:spPr bwMode="auto">
              <a:xfrm>
                <a:off x="3874" y="3578"/>
                <a:ext cx="4" cy="6"/>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grpSp>
          <p:nvGrpSpPr>
            <p:cNvPr id="18" name="Group 4"/>
            <p:cNvGrpSpPr>
              <a:grpSpLocks noChangeAspect="1"/>
            </p:cNvGrpSpPr>
            <p:nvPr/>
          </p:nvGrpSpPr>
          <p:grpSpPr bwMode="auto">
            <a:xfrm>
              <a:off x="5611203" y="5759316"/>
              <a:ext cx="1365250" cy="742950"/>
              <a:chOff x="3490" y="3579"/>
              <a:chExt cx="860" cy="468"/>
            </a:xfrm>
          </p:grpSpPr>
          <p:sp>
            <p:nvSpPr>
              <p:cNvPr id="39" name="AutoShape 3"/>
              <p:cNvSpPr>
                <a:spLocks noChangeAspect="1" noChangeArrowheads="1" noTextEdit="1"/>
              </p:cNvSpPr>
              <p:nvPr/>
            </p:nvSpPr>
            <p:spPr bwMode="auto">
              <a:xfrm>
                <a:off x="3490" y="3579"/>
                <a:ext cx="8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3" name="Rectangle 5"/>
              <p:cNvSpPr>
                <a:spLocks noChangeArrowheads="1"/>
              </p:cNvSpPr>
              <p:nvPr/>
            </p:nvSpPr>
            <p:spPr bwMode="auto">
              <a:xfrm>
                <a:off x="4018" y="3737"/>
                <a:ext cx="94" cy="9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07" name="Freeform 6"/>
              <p:cNvSpPr>
                <a:spLocks/>
              </p:cNvSpPr>
              <p:nvPr/>
            </p:nvSpPr>
            <p:spPr bwMode="auto">
              <a:xfrm>
                <a:off x="3640" y="3907"/>
                <a:ext cx="69" cy="33"/>
              </a:xfrm>
              <a:custGeom>
                <a:avLst/>
                <a:gdLst>
                  <a:gd name="T0" fmla="*/ 0 w 69"/>
                  <a:gd name="T1" fmla="*/ 11 h 33"/>
                  <a:gd name="T2" fmla="*/ 55 w 69"/>
                  <a:gd name="T3" fmla="*/ 0 h 33"/>
                  <a:gd name="T4" fmla="*/ 69 w 69"/>
                  <a:gd name="T5" fmla="*/ 28 h 33"/>
                  <a:gd name="T6" fmla="*/ 0 w 69"/>
                  <a:gd name="T7" fmla="*/ 33 h 33"/>
                  <a:gd name="T8" fmla="*/ 0 w 69"/>
                  <a:gd name="T9" fmla="*/ 11 h 33"/>
                </a:gdLst>
                <a:ahLst/>
                <a:cxnLst>
                  <a:cxn ang="0">
                    <a:pos x="T0" y="T1"/>
                  </a:cxn>
                  <a:cxn ang="0">
                    <a:pos x="T2" y="T3"/>
                  </a:cxn>
                  <a:cxn ang="0">
                    <a:pos x="T4" y="T5"/>
                  </a:cxn>
                  <a:cxn ang="0">
                    <a:pos x="T6" y="T7"/>
                  </a:cxn>
                  <a:cxn ang="0">
                    <a:pos x="T8" y="T9"/>
                  </a:cxn>
                </a:cxnLst>
                <a:rect l="0" t="0" r="r" b="b"/>
                <a:pathLst>
                  <a:path w="69" h="33">
                    <a:moveTo>
                      <a:pt x="0" y="11"/>
                    </a:moveTo>
                    <a:lnTo>
                      <a:pt x="55" y="0"/>
                    </a:lnTo>
                    <a:lnTo>
                      <a:pt x="69" y="28"/>
                    </a:lnTo>
                    <a:lnTo>
                      <a:pt x="0" y="33"/>
                    </a:lnTo>
                    <a:lnTo>
                      <a:pt x="0" y="11"/>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8" name="Rectangle 7"/>
              <p:cNvSpPr>
                <a:spLocks noChangeArrowheads="1"/>
              </p:cNvSpPr>
              <p:nvPr/>
            </p:nvSpPr>
            <p:spPr bwMode="auto">
              <a:xfrm>
                <a:off x="3998" y="3933"/>
                <a:ext cx="40" cy="5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19" name="Rectangle 8"/>
              <p:cNvSpPr>
                <a:spLocks noChangeArrowheads="1"/>
              </p:cNvSpPr>
              <p:nvPr/>
            </p:nvSpPr>
            <p:spPr bwMode="auto">
              <a:xfrm>
                <a:off x="3826" y="3919"/>
                <a:ext cx="214" cy="37"/>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39" name="Rectangle 9"/>
              <p:cNvSpPr>
                <a:spLocks noChangeArrowheads="1"/>
              </p:cNvSpPr>
              <p:nvPr/>
            </p:nvSpPr>
            <p:spPr bwMode="auto">
              <a:xfrm>
                <a:off x="4047" y="3919"/>
                <a:ext cx="98" cy="63"/>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0" name="Oval 10"/>
              <p:cNvSpPr>
                <a:spLocks noChangeArrowheads="1"/>
              </p:cNvSpPr>
              <p:nvPr/>
            </p:nvSpPr>
            <p:spPr bwMode="auto">
              <a:xfrm>
                <a:off x="4090" y="3713"/>
                <a:ext cx="13" cy="11"/>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1" name="Rectangle 11"/>
              <p:cNvSpPr>
                <a:spLocks noChangeArrowheads="1"/>
              </p:cNvSpPr>
              <p:nvPr/>
            </p:nvSpPr>
            <p:spPr bwMode="auto">
              <a:xfrm>
                <a:off x="4051" y="3713"/>
                <a:ext cx="44" cy="1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2" name="Freeform 12"/>
              <p:cNvSpPr>
                <a:spLocks/>
              </p:cNvSpPr>
              <p:nvPr/>
            </p:nvSpPr>
            <p:spPr bwMode="auto">
              <a:xfrm>
                <a:off x="3596" y="3896"/>
                <a:ext cx="133" cy="38"/>
              </a:xfrm>
              <a:custGeom>
                <a:avLst/>
                <a:gdLst>
                  <a:gd name="T0" fmla="*/ 147 w 147"/>
                  <a:gd name="T1" fmla="*/ 9 h 42"/>
                  <a:gd name="T2" fmla="*/ 140 w 147"/>
                  <a:gd name="T3" fmla="*/ 18 h 42"/>
                  <a:gd name="T4" fmla="*/ 10 w 147"/>
                  <a:gd name="T5" fmla="*/ 41 h 42"/>
                  <a:gd name="T6" fmla="*/ 1 w 147"/>
                  <a:gd name="T7" fmla="*/ 35 h 42"/>
                  <a:gd name="T8" fmla="*/ 1 w 147"/>
                  <a:gd name="T9" fmla="*/ 32 h 42"/>
                  <a:gd name="T10" fmla="*/ 7 w 147"/>
                  <a:gd name="T11" fmla="*/ 23 h 42"/>
                  <a:gd name="T12" fmla="*/ 137 w 147"/>
                  <a:gd name="T13" fmla="*/ 1 h 42"/>
                  <a:gd name="T14" fmla="*/ 146 w 147"/>
                  <a:gd name="T15" fmla="*/ 7 h 42"/>
                  <a:gd name="T16" fmla="*/ 147 w 14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42">
                    <a:moveTo>
                      <a:pt x="147" y="9"/>
                    </a:moveTo>
                    <a:cubicBezTo>
                      <a:pt x="147" y="14"/>
                      <a:pt x="145" y="18"/>
                      <a:pt x="140" y="18"/>
                    </a:cubicBezTo>
                    <a:cubicBezTo>
                      <a:pt x="10" y="41"/>
                      <a:pt x="10" y="41"/>
                      <a:pt x="10" y="41"/>
                    </a:cubicBezTo>
                    <a:cubicBezTo>
                      <a:pt x="6" y="42"/>
                      <a:pt x="2" y="39"/>
                      <a:pt x="1" y="35"/>
                    </a:cubicBezTo>
                    <a:cubicBezTo>
                      <a:pt x="1" y="32"/>
                      <a:pt x="1" y="32"/>
                      <a:pt x="1" y="32"/>
                    </a:cubicBezTo>
                    <a:cubicBezTo>
                      <a:pt x="0" y="28"/>
                      <a:pt x="3" y="24"/>
                      <a:pt x="7" y="23"/>
                    </a:cubicBezTo>
                    <a:cubicBezTo>
                      <a:pt x="137" y="1"/>
                      <a:pt x="137" y="1"/>
                      <a:pt x="137" y="1"/>
                    </a:cubicBezTo>
                    <a:cubicBezTo>
                      <a:pt x="142" y="0"/>
                      <a:pt x="146" y="3"/>
                      <a:pt x="146" y="7"/>
                    </a:cubicBezTo>
                    <a:lnTo>
                      <a:pt x="147" y="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3" name="Rectangle 13"/>
              <p:cNvSpPr>
                <a:spLocks noChangeArrowheads="1"/>
              </p:cNvSpPr>
              <p:nvPr/>
            </p:nvSpPr>
            <p:spPr bwMode="auto">
              <a:xfrm>
                <a:off x="4018" y="3927"/>
                <a:ext cx="89" cy="3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28" name="Rectangle 14"/>
              <p:cNvSpPr>
                <a:spLocks noChangeArrowheads="1"/>
              </p:cNvSpPr>
              <p:nvPr/>
            </p:nvSpPr>
            <p:spPr bwMode="auto">
              <a:xfrm>
                <a:off x="4018" y="3927"/>
                <a:ext cx="89" cy="11"/>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29" name="Rectangle 15"/>
              <p:cNvSpPr>
                <a:spLocks noChangeArrowheads="1"/>
              </p:cNvSpPr>
              <p:nvPr/>
            </p:nvSpPr>
            <p:spPr bwMode="auto">
              <a:xfrm>
                <a:off x="3546" y="3919"/>
                <a:ext cx="284" cy="48"/>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0" name="Freeform 16"/>
              <p:cNvSpPr>
                <a:spLocks/>
              </p:cNvSpPr>
              <p:nvPr/>
            </p:nvSpPr>
            <p:spPr bwMode="auto">
              <a:xfrm>
                <a:off x="4309" y="3891"/>
                <a:ext cx="17" cy="18"/>
              </a:xfrm>
              <a:custGeom>
                <a:avLst/>
                <a:gdLst>
                  <a:gd name="T0" fmla="*/ 18 w 18"/>
                  <a:gd name="T1" fmla="*/ 13 h 20"/>
                  <a:gd name="T2" fmla="*/ 10 w 18"/>
                  <a:gd name="T3" fmla="*/ 20 h 20"/>
                  <a:gd name="T4" fmla="*/ 8 w 18"/>
                  <a:gd name="T5" fmla="*/ 20 h 20"/>
                  <a:gd name="T6" fmla="*/ 0 w 18"/>
                  <a:gd name="T7" fmla="*/ 13 h 20"/>
                  <a:gd name="T8" fmla="*/ 0 w 18"/>
                  <a:gd name="T9" fmla="*/ 8 h 20"/>
                  <a:gd name="T10" fmla="*/ 8 w 18"/>
                  <a:gd name="T11" fmla="*/ 0 h 20"/>
                  <a:gd name="T12" fmla="*/ 10 w 18"/>
                  <a:gd name="T13" fmla="*/ 0 h 20"/>
                  <a:gd name="T14" fmla="*/ 18 w 18"/>
                  <a:gd name="T15" fmla="*/ 8 h 20"/>
                  <a:gd name="T16" fmla="*/ 18 w 1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8" y="13"/>
                    </a:moveTo>
                    <a:cubicBezTo>
                      <a:pt x="18" y="17"/>
                      <a:pt x="15" y="20"/>
                      <a:pt x="10" y="20"/>
                    </a:cubicBezTo>
                    <a:cubicBezTo>
                      <a:pt x="8" y="20"/>
                      <a:pt x="8" y="20"/>
                      <a:pt x="8" y="20"/>
                    </a:cubicBezTo>
                    <a:cubicBezTo>
                      <a:pt x="3" y="20"/>
                      <a:pt x="0" y="17"/>
                      <a:pt x="0" y="13"/>
                    </a:cubicBezTo>
                    <a:cubicBezTo>
                      <a:pt x="0" y="8"/>
                      <a:pt x="0" y="8"/>
                      <a:pt x="0" y="8"/>
                    </a:cubicBezTo>
                    <a:cubicBezTo>
                      <a:pt x="0" y="4"/>
                      <a:pt x="3" y="0"/>
                      <a:pt x="8" y="0"/>
                    </a:cubicBezTo>
                    <a:cubicBezTo>
                      <a:pt x="10" y="0"/>
                      <a:pt x="10" y="0"/>
                      <a:pt x="10" y="0"/>
                    </a:cubicBezTo>
                    <a:cubicBezTo>
                      <a:pt x="15" y="0"/>
                      <a:pt x="18" y="4"/>
                      <a:pt x="18" y="8"/>
                    </a:cubicBezTo>
                    <a:lnTo>
                      <a:pt x="18" y="1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1" name="Freeform 17"/>
              <p:cNvSpPr>
                <a:spLocks/>
              </p:cNvSpPr>
              <p:nvPr/>
            </p:nvSpPr>
            <p:spPr bwMode="auto">
              <a:xfrm>
                <a:off x="4149" y="3891"/>
                <a:ext cx="187" cy="107"/>
              </a:xfrm>
              <a:custGeom>
                <a:avLst/>
                <a:gdLst>
                  <a:gd name="T0" fmla="*/ 11 w 187"/>
                  <a:gd name="T1" fmla="*/ 95 h 107"/>
                  <a:gd name="T2" fmla="*/ 73 w 187"/>
                  <a:gd name="T3" fmla="*/ 95 h 107"/>
                  <a:gd name="T4" fmla="*/ 168 w 187"/>
                  <a:gd name="T5" fmla="*/ 107 h 107"/>
                  <a:gd name="T6" fmla="*/ 187 w 187"/>
                  <a:gd name="T7" fmla="*/ 101 h 107"/>
                  <a:gd name="T8" fmla="*/ 187 w 187"/>
                  <a:gd name="T9" fmla="*/ 64 h 107"/>
                  <a:gd name="T10" fmla="*/ 178 w 187"/>
                  <a:gd name="T11" fmla="*/ 55 h 107"/>
                  <a:gd name="T12" fmla="*/ 161 w 187"/>
                  <a:gd name="T13" fmla="*/ 28 h 107"/>
                  <a:gd name="T14" fmla="*/ 135 w 187"/>
                  <a:gd name="T15" fmla="*/ 12 h 107"/>
                  <a:gd name="T16" fmla="*/ 96 w 187"/>
                  <a:gd name="T17" fmla="*/ 0 h 107"/>
                  <a:gd name="T18" fmla="*/ 0 w 187"/>
                  <a:gd name="T19" fmla="*/ 13 h 107"/>
                  <a:gd name="T20" fmla="*/ 23 w 187"/>
                  <a:gd name="T21" fmla="*/ 42 h 107"/>
                  <a:gd name="T22" fmla="*/ 11 w 187"/>
                  <a:gd name="T23" fmla="*/ 9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107">
                    <a:moveTo>
                      <a:pt x="11" y="95"/>
                    </a:moveTo>
                    <a:lnTo>
                      <a:pt x="73" y="95"/>
                    </a:lnTo>
                    <a:lnTo>
                      <a:pt x="168" y="107"/>
                    </a:lnTo>
                    <a:lnTo>
                      <a:pt x="187" y="101"/>
                    </a:lnTo>
                    <a:lnTo>
                      <a:pt x="187" y="64"/>
                    </a:lnTo>
                    <a:lnTo>
                      <a:pt x="178" y="55"/>
                    </a:lnTo>
                    <a:lnTo>
                      <a:pt x="161" y="28"/>
                    </a:lnTo>
                    <a:lnTo>
                      <a:pt x="135" y="12"/>
                    </a:lnTo>
                    <a:lnTo>
                      <a:pt x="96" y="0"/>
                    </a:lnTo>
                    <a:lnTo>
                      <a:pt x="0" y="13"/>
                    </a:lnTo>
                    <a:lnTo>
                      <a:pt x="23" y="42"/>
                    </a:lnTo>
                    <a:lnTo>
                      <a:pt x="11" y="95"/>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2" name="Freeform 18"/>
              <p:cNvSpPr>
                <a:spLocks/>
              </p:cNvSpPr>
              <p:nvPr/>
            </p:nvSpPr>
            <p:spPr bwMode="auto">
              <a:xfrm>
                <a:off x="4286" y="3815"/>
                <a:ext cx="32" cy="104"/>
              </a:xfrm>
              <a:custGeom>
                <a:avLst/>
                <a:gdLst>
                  <a:gd name="T0" fmla="*/ 36 w 36"/>
                  <a:gd name="T1" fmla="*/ 107 h 115"/>
                  <a:gd name="T2" fmla="*/ 29 w 36"/>
                  <a:gd name="T3" fmla="*/ 115 h 115"/>
                  <a:gd name="T4" fmla="*/ 7 w 36"/>
                  <a:gd name="T5" fmla="*/ 98 h 115"/>
                  <a:gd name="T6" fmla="*/ 0 w 36"/>
                  <a:gd name="T7" fmla="*/ 79 h 115"/>
                  <a:gd name="T8" fmla="*/ 0 w 36"/>
                  <a:gd name="T9" fmla="*/ 8 h 115"/>
                  <a:gd name="T10" fmla="*/ 7 w 36"/>
                  <a:gd name="T11" fmla="*/ 0 h 115"/>
                  <a:gd name="T12" fmla="*/ 29 w 36"/>
                  <a:gd name="T13" fmla="*/ 0 h 115"/>
                  <a:gd name="T14" fmla="*/ 36 w 36"/>
                  <a:gd name="T15" fmla="*/ 8 h 115"/>
                  <a:gd name="T16" fmla="*/ 36 w 36"/>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5">
                    <a:moveTo>
                      <a:pt x="36" y="107"/>
                    </a:moveTo>
                    <a:cubicBezTo>
                      <a:pt x="36" y="112"/>
                      <a:pt x="33" y="115"/>
                      <a:pt x="29" y="115"/>
                    </a:cubicBezTo>
                    <a:cubicBezTo>
                      <a:pt x="7" y="98"/>
                      <a:pt x="7" y="98"/>
                      <a:pt x="7" y="98"/>
                    </a:cubicBezTo>
                    <a:cubicBezTo>
                      <a:pt x="3" y="98"/>
                      <a:pt x="0" y="83"/>
                      <a:pt x="0" y="79"/>
                    </a:cubicBezTo>
                    <a:cubicBezTo>
                      <a:pt x="0" y="8"/>
                      <a:pt x="0" y="8"/>
                      <a:pt x="0" y="8"/>
                    </a:cubicBezTo>
                    <a:cubicBezTo>
                      <a:pt x="0" y="4"/>
                      <a:pt x="3" y="0"/>
                      <a:pt x="7" y="0"/>
                    </a:cubicBezTo>
                    <a:cubicBezTo>
                      <a:pt x="29" y="0"/>
                      <a:pt x="29" y="0"/>
                      <a:pt x="29" y="0"/>
                    </a:cubicBezTo>
                    <a:cubicBezTo>
                      <a:pt x="33" y="0"/>
                      <a:pt x="36" y="4"/>
                      <a:pt x="36" y="8"/>
                    </a:cubicBezTo>
                    <a:lnTo>
                      <a:pt x="36" y="107"/>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3" name="Freeform 19"/>
              <p:cNvSpPr>
                <a:spLocks noEditPoints="1"/>
              </p:cNvSpPr>
              <p:nvPr/>
            </p:nvSpPr>
            <p:spPr bwMode="auto">
              <a:xfrm>
                <a:off x="3826" y="3659"/>
                <a:ext cx="477" cy="334"/>
              </a:xfrm>
              <a:custGeom>
                <a:avLst/>
                <a:gdLst>
                  <a:gd name="T0" fmla="*/ 364 w 528"/>
                  <a:gd name="T1" fmla="*/ 172 h 369"/>
                  <a:gd name="T2" fmla="*/ 343 w 528"/>
                  <a:gd name="T3" fmla="*/ 156 h 369"/>
                  <a:gd name="T4" fmla="*/ 317 w 528"/>
                  <a:gd name="T5" fmla="*/ 91 h 369"/>
                  <a:gd name="T6" fmla="*/ 336 w 528"/>
                  <a:gd name="T7" fmla="*/ 91 h 369"/>
                  <a:gd name="T8" fmla="*/ 257 w 528"/>
                  <a:gd name="T9" fmla="*/ 60 h 369"/>
                  <a:gd name="T10" fmla="*/ 191 w 528"/>
                  <a:gd name="T11" fmla="*/ 60 h 369"/>
                  <a:gd name="T12" fmla="*/ 179 w 528"/>
                  <a:gd name="T13" fmla="*/ 85 h 369"/>
                  <a:gd name="T14" fmla="*/ 0 w 528"/>
                  <a:gd name="T15" fmla="*/ 0 h 369"/>
                  <a:gd name="T16" fmla="*/ 0 w 528"/>
                  <a:gd name="T17" fmla="*/ 296 h 369"/>
                  <a:gd name="T18" fmla="*/ 327 w 528"/>
                  <a:gd name="T19" fmla="*/ 296 h 369"/>
                  <a:gd name="T20" fmla="*/ 346 w 528"/>
                  <a:gd name="T21" fmla="*/ 333 h 369"/>
                  <a:gd name="T22" fmla="*/ 346 w 528"/>
                  <a:gd name="T23" fmla="*/ 369 h 369"/>
                  <a:gd name="T24" fmla="*/ 378 w 528"/>
                  <a:gd name="T25" fmla="*/ 369 h 369"/>
                  <a:gd name="T26" fmla="*/ 477 w 528"/>
                  <a:gd name="T27" fmla="*/ 265 h 369"/>
                  <a:gd name="T28" fmla="*/ 528 w 528"/>
                  <a:gd name="T29" fmla="*/ 276 h 369"/>
                  <a:gd name="T30" fmla="*/ 528 w 528"/>
                  <a:gd name="T31" fmla="*/ 172 h 369"/>
                  <a:gd name="T32" fmla="*/ 364 w 528"/>
                  <a:gd name="T33" fmla="*/ 172 h 369"/>
                  <a:gd name="T34" fmla="*/ 308 w 528"/>
                  <a:gd name="T35" fmla="*/ 163 h 369"/>
                  <a:gd name="T36" fmla="*/ 232 w 528"/>
                  <a:gd name="T37" fmla="*/ 163 h 369"/>
                  <a:gd name="T38" fmla="*/ 224 w 528"/>
                  <a:gd name="T39" fmla="*/ 155 h 369"/>
                  <a:gd name="T40" fmla="*/ 224 w 528"/>
                  <a:gd name="T41" fmla="*/ 107 h 369"/>
                  <a:gd name="T42" fmla="*/ 232 w 528"/>
                  <a:gd name="T43" fmla="*/ 99 h 369"/>
                  <a:gd name="T44" fmla="*/ 296 w 528"/>
                  <a:gd name="T45" fmla="*/ 99 h 369"/>
                  <a:gd name="T46" fmla="*/ 303 w 528"/>
                  <a:gd name="T47" fmla="*/ 107 h 369"/>
                  <a:gd name="T48" fmla="*/ 315 w 528"/>
                  <a:gd name="T49" fmla="*/ 155 h 369"/>
                  <a:gd name="T50" fmla="*/ 308 w 528"/>
                  <a:gd name="T51" fmla="*/ 1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369">
                    <a:moveTo>
                      <a:pt x="364" y="172"/>
                    </a:moveTo>
                    <a:cubicBezTo>
                      <a:pt x="351" y="172"/>
                      <a:pt x="348" y="164"/>
                      <a:pt x="343" y="156"/>
                    </a:cubicBezTo>
                    <a:cubicBezTo>
                      <a:pt x="334" y="138"/>
                      <a:pt x="317" y="91"/>
                      <a:pt x="317" y="91"/>
                    </a:cubicBezTo>
                    <a:cubicBezTo>
                      <a:pt x="336" y="91"/>
                      <a:pt x="336" y="91"/>
                      <a:pt x="336" y="91"/>
                    </a:cubicBezTo>
                    <a:cubicBezTo>
                      <a:pt x="336" y="91"/>
                      <a:pt x="302" y="60"/>
                      <a:pt x="257" y="60"/>
                    </a:cubicBezTo>
                    <a:cubicBezTo>
                      <a:pt x="212" y="60"/>
                      <a:pt x="191" y="60"/>
                      <a:pt x="191" y="60"/>
                    </a:cubicBezTo>
                    <a:cubicBezTo>
                      <a:pt x="191" y="60"/>
                      <a:pt x="179" y="64"/>
                      <a:pt x="179" y="85"/>
                    </a:cubicBezTo>
                    <a:cubicBezTo>
                      <a:pt x="179" y="60"/>
                      <a:pt x="168" y="0"/>
                      <a:pt x="0" y="0"/>
                    </a:cubicBezTo>
                    <a:cubicBezTo>
                      <a:pt x="0" y="11"/>
                      <a:pt x="0" y="296"/>
                      <a:pt x="0" y="296"/>
                    </a:cubicBezTo>
                    <a:cubicBezTo>
                      <a:pt x="0" y="296"/>
                      <a:pt x="305" y="296"/>
                      <a:pt x="327" y="296"/>
                    </a:cubicBezTo>
                    <a:cubicBezTo>
                      <a:pt x="350" y="296"/>
                      <a:pt x="346" y="314"/>
                      <a:pt x="346" y="333"/>
                    </a:cubicBezTo>
                    <a:cubicBezTo>
                      <a:pt x="346" y="369"/>
                      <a:pt x="346" y="369"/>
                      <a:pt x="346" y="369"/>
                    </a:cubicBezTo>
                    <a:cubicBezTo>
                      <a:pt x="378" y="369"/>
                      <a:pt x="378" y="369"/>
                      <a:pt x="378" y="369"/>
                    </a:cubicBezTo>
                    <a:cubicBezTo>
                      <a:pt x="378" y="369"/>
                      <a:pt x="371" y="265"/>
                      <a:pt x="477" y="265"/>
                    </a:cubicBezTo>
                    <a:cubicBezTo>
                      <a:pt x="507" y="265"/>
                      <a:pt x="528" y="276"/>
                      <a:pt x="528" y="276"/>
                    </a:cubicBezTo>
                    <a:cubicBezTo>
                      <a:pt x="528" y="172"/>
                      <a:pt x="528" y="172"/>
                      <a:pt x="528" y="172"/>
                    </a:cubicBezTo>
                    <a:cubicBezTo>
                      <a:pt x="528" y="172"/>
                      <a:pt x="376" y="172"/>
                      <a:pt x="364" y="172"/>
                    </a:cubicBezTo>
                    <a:close/>
                    <a:moveTo>
                      <a:pt x="308" y="163"/>
                    </a:moveTo>
                    <a:cubicBezTo>
                      <a:pt x="232" y="163"/>
                      <a:pt x="232" y="163"/>
                      <a:pt x="232" y="163"/>
                    </a:cubicBezTo>
                    <a:cubicBezTo>
                      <a:pt x="227" y="163"/>
                      <a:pt x="224" y="160"/>
                      <a:pt x="224" y="155"/>
                    </a:cubicBezTo>
                    <a:cubicBezTo>
                      <a:pt x="224" y="107"/>
                      <a:pt x="224" y="107"/>
                      <a:pt x="224" y="107"/>
                    </a:cubicBezTo>
                    <a:cubicBezTo>
                      <a:pt x="224" y="103"/>
                      <a:pt x="227" y="99"/>
                      <a:pt x="232" y="99"/>
                    </a:cubicBezTo>
                    <a:cubicBezTo>
                      <a:pt x="296" y="99"/>
                      <a:pt x="296" y="99"/>
                      <a:pt x="296" y="99"/>
                    </a:cubicBezTo>
                    <a:cubicBezTo>
                      <a:pt x="300" y="99"/>
                      <a:pt x="303" y="103"/>
                      <a:pt x="303" y="107"/>
                    </a:cubicBezTo>
                    <a:cubicBezTo>
                      <a:pt x="315" y="155"/>
                      <a:pt x="315" y="155"/>
                      <a:pt x="315" y="155"/>
                    </a:cubicBezTo>
                    <a:cubicBezTo>
                      <a:pt x="315" y="160"/>
                      <a:pt x="312" y="163"/>
                      <a:pt x="308" y="163"/>
                    </a:cubicBezTo>
                    <a:close/>
                  </a:path>
                </a:pathLst>
              </a:custGeom>
              <a:solidFill>
                <a:srgbClr val="FFB900"/>
              </a:solidFill>
              <a:ln w="9525">
                <a:solidFill>
                  <a:srgbClr val="8E9698"/>
                </a:solidFill>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4" name="Oval 20"/>
              <p:cNvSpPr>
                <a:spLocks noChangeArrowheads="1"/>
              </p:cNvSpPr>
              <p:nvPr/>
            </p:nvSpPr>
            <p:spPr bwMode="auto">
              <a:xfrm>
                <a:off x="4186" y="3915"/>
                <a:ext cx="132" cy="13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5" name="Oval 21"/>
              <p:cNvSpPr>
                <a:spLocks noChangeArrowheads="1"/>
              </p:cNvSpPr>
              <p:nvPr/>
            </p:nvSpPr>
            <p:spPr bwMode="auto">
              <a:xfrm>
                <a:off x="4215" y="3945"/>
                <a:ext cx="74" cy="74"/>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6" name="Oval 22"/>
              <p:cNvSpPr>
                <a:spLocks noChangeArrowheads="1"/>
              </p:cNvSpPr>
              <p:nvPr/>
            </p:nvSpPr>
            <p:spPr bwMode="auto">
              <a:xfrm>
                <a:off x="4228" y="3958"/>
                <a:ext cx="49" cy="48"/>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7" name="Freeform 23"/>
              <p:cNvSpPr>
                <a:spLocks/>
              </p:cNvSpPr>
              <p:nvPr/>
            </p:nvSpPr>
            <p:spPr bwMode="auto">
              <a:xfrm>
                <a:off x="3987" y="3745"/>
                <a:ext cx="35" cy="188"/>
              </a:xfrm>
              <a:custGeom>
                <a:avLst/>
                <a:gdLst>
                  <a:gd name="T0" fmla="*/ 0 w 38"/>
                  <a:gd name="T1" fmla="*/ 199 h 207"/>
                  <a:gd name="T2" fmla="*/ 8 w 38"/>
                  <a:gd name="T3" fmla="*/ 207 h 207"/>
                  <a:gd name="T4" fmla="*/ 31 w 38"/>
                  <a:gd name="T5" fmla="*/ 207 h 207"/>
                  <a:gd name="T6" fmla="*/ 38 w 38"/>
                  <a:gd name="T7" fmla="*/ 199 h 207"/>
                  <a:gd name="T8" fmla="*/ 38 w 38"/>
                  <a:gd name="T9" fmla="*/ 7 h 207"/>
                  <a:gd name="T10" fmla="*/ 31 w 38"/>
                  <a:gd name="T11" fmla="*/ 0 h 207"/>
                  <a:gd name="T12" fmla="*/ 8 w 38"/>
                  <a:gd name="T13" fmla="*/ 0 h 207"/>
                  <a:gd name="T14" fmla="*/ 0 w 38"/>
                  <a:gd name="T15" fmla="*/ 7 h 207"/>
                  <a:gd name="T16" fmla="*/ 0 w 38"/>
                  <a:gd name="T17"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07">
                    <a:moveTo>
                      <a:pt x="0" y="199"/>
                    </a:moveTo>
                    <a:cubicBezTo>
                      <a:pt x="0" y="204"/>
                      <a:pt x="4" y="207"/>
                      <a:pt x="8" y="207"/>
                    </a:cubicBezTo>
                    <a:cubicBezTo>
                      <a:pt x="31" y="207"/>
                      <a:pt x="31" y="207"/>
                      <a:pt x="31" y="207"/>
                    </a:cubicBezTo>
                    <a:cubicBezTo>
                      <a:pt x="35" y="207"/>
                      <a:pt x="38" y="204"/>
                      <a:pt x="38" y="199"/>
                    </a:cubicBezTo>
                    <a:cubicBezTo>
                      <a:pt x="38" y="7"/>
                      <a:pt x="38" y="7"/>
                      <a:pt x="38" y="7"/>
                    </a:cubicBezTo>
                    <a:cubicBezTo>
                      <a:pt x="38" y="3"/>
                      <a:pt x="35" y="0"/>
                      <a:pt x="31" y="0"/>
                    </a:cubicBezTo>
                    <a:cubicBezTo>
                      <a:pt x="8" y="0"/>
                      <a:pt x="8" y="0"/>
                      <a:pt x="8" y="0"/>
                    </a:cubicBezTo>
                    <a:cubicBezTo>
                      <a:pt x="4" y="0"/>
                      <a:pt x="0" y="3"/>
                      <a:pt x="0" y="7"/>
                    </a:cubicBezTo>
                    <a:lnTo>
                      <a:pt x="0" y="199"/>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8" name="Freeform 24"/>
              <p:cNvSpPr>
                <a:spLocks/>
              </p:cNvSpPr>
              <p:nvPr/>
            </p:nvSpPr>
            <p:spPr bwMode="auto">
              <a:xfrm>
                <a:off x="3986" y="3580"/>
                <a:ext cx="25" cy="182"/>
              </a:xfrm>
              <a:custGeom>
                <a:avLst/>
                <a:gdLst>
                  <a:gd name="T0" fmla="*/ 28 w 28"/>
                  <a:gd name="T1" fmla="*/ 182 h 201"/>
                  <a:gd name="T2" fmla="*/ 28 w 28"/>
                  <a:gd name="T3" fmla="*/ 179 h 201"/>
                  <a:gd name="T4" fmla="*/ 28 w 28"/>
                  <a:gd name="T5" fmla="*/ 32 h 201"/>
                  <a:gd name="T6" fmla="*/ 0 w 28"/>
                  <a:gd name="T7" fmla="*/ 0 h 201"/>
                  <a:gd name="T8" fmla="*/ 0 w 28"/>
                  <a:gd name="T9" fmla="*/ 15 h 201"/>
                  <a:gd name="T10" fmla="*/ 14 w 28"/>
                  <a:gd name="T11" fmla="*/ 39 h 201"/>
                  <a:gd name="T12" fmla="*/ 14 w 28"/>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8" h="201">
                    <a:moveTo>
                      <a:pt x="28" y="182"/>
                    </a:moveTo>
                    <a:cubicBezTo>
                      <a:pt x="28" y="182"/>
                      <a:pt x="28" y="181"/>
                      <a:pt x="28" y="179"/>
                    </a:cubicBezTo>
                    <a:cubicBezTo>
                      <a:pt x="28" y="161"/>
                      <a:pt x="28" y="52"/>
                      <a:pt x="28" y="32"/>
                    </a:cubicBezTo>
                    <a:cubicBezTo>
                      <a:pt x="28" y="10"/>
                      <a:pt x="17" y="0"/>
                      <a:pt x="0" y="0"/>
                    </a:cubicBezTo>
                    <a:cubicBezTo>
                      <a:pt x="0" y="4"/>
                      <a:pt x="0" y="15"/>
                      <a:pt x="0" y="15"/>
                    </a:cubicBezTo>
                    <a:cubicBezTo>
                      <a:pt x="0" y="15"/>
                      <a:pt x="14" y="12"/>
                      <a:pt x="14" y="39"/>
                    </a:cubicBezTo>
                    <a:cubicBezTo>
                      <a:pt x="14" y="56"/>
                      <a:pt x="14" y="201"/>
                      <a:pt x="14" y="201"/>
                    </a:cubicBezTo>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39" name="Freeform 25"/>
              <p:cNvSpPr>
                <a:spLocks/>
              </p:cNvSpPr>
              <p:nvPr/>
            </p:nvSpPr>
            <p:spPr bwMode="auto">
              <a:xfrm>
                <a:off x="4011" y="3690"/>
                <a:ext cx="73" cy="27"/>
              </a:xfrm>
              <a:custGeom>
                <a:avLst/>
                <a:gdLst>
                  <a:gd name="T0" fmla="*/ 65 w 81"/>
                  <a:gd name="T1" fmla="*/ 19 h 30"/>
                  <a:gd name="T2" fmla="*/ 80 w 81"/>
                  <a:gd name="T3" fmla="*/ 30 h 30"/>
                  <a:gd name="T4" fmla="*/ 81 w 81"/>
                  <a:gd name="T5" fmla="*/ 30 h 30"/>
                  <a:gd name="T6" fmla="*/ 81 w 81"/>
                  <a:gd name="T7" fmla="*/ 0 h 30"/>
                  <a:gd name="T8" fmla="*/ 80 w 81"/>
                  <a:gd name="T9" fmla="*/ 0 h 30"/>
                  <a:gd name="T10" fmla="*/ 65 w 81"/>
                  <a:gd name="T11" fmla="*/ 11 h 30"/>
                  <a:gd name="T12" fmla="*/ 0 w 81"/>
                  <a:gd name="T13" fmla="*/ 11 h 30"/>
                  <a:gd name="T14" fmla="*/ 0 w 81"/>
                  <a:gd name="T15" fmla="*/ 19 h 30"/>
                  <a:gd name="T16" fmla="*/ 65 w 81"/>
                  <a:gd name="T1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0">
                    <a:moveTo>
                      <a:pt x="65" y="19"/>
                    </a:moveTo>
                    <a:cubicBezTo>
                      <a:pt x="72" y="19"/>
                      <a:pt x="78" y="23"/>
                      <a:pt x="80" y="30"/>
                    </a:cubicBezTo>
                    <a:cubicBezTo>
                      <a:pt x="81" y="30"/>
                      <a:pt x="81" y="30"/>
                      <a:pt x="81" y="30"/>
                    </a:cubicBezTo>
                    <a:cubicBezTo>
                      <a:pt x="81" y="0"/>
                      <a:pt x="81" y="0"/>
                      <a:pt x="81" y="0"/>
                    </a:cubicBezTo>
                    <a:cubicBezTo>
                      <a:pt x="80" y="0"/>
                      <a:pt x="80" y="0"/>
                      <a:pt x="80" y="0"/>
                    </a:cubicBezTo>
                    <a:cubicBezTo>
                      <a:pt x="78" y="6"/>
                      <a:pt x="72" y="11"/>
                      <a:pt x="65" y="11"/>
                    </a:cubicBezTo>
                    <a:cubicBezTo>
                      <a:pt x="0" y="11"/>
                      <a:pt x="0" y="11"/>
                      <a:pt x="0" y="11"/>
                    </a:cubicBezTo>
                    <a:cubicBezTo>
                      <a:pt x="0" y="19"/>
                      <a:pt x="0" y="19"/>
                      <a:pt x="0" y="19"/>
                    </a:cubicBezTo>
                    <a:cubicBezTo>
                      <a:pt x="0" y="19"/>
                      <a:pt x="64" y="19"/>
                      <a:pt x="65" y="19"/>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0" name="Oval 26"/>
              <p:cNvSpPr>
                <a:spLocks noChangeArrowheads="1"/>
              </p:cNvSpPr>
              <p:nvPr/>
            </p:nvSpPr>
            <p:spPr bwMode="auto">
              <a:xfrm>
                <a:off x="4240" y="3970"/>
                <a:ext cx="24" cy="24"/>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1" name="Freeform 27"/>
              <p:cNvSpPr>
                <a:spLocks/>
              </p:cNvSpPr>
              <p:nvPr/>
            </p:nvSpPr>
            <p:spPr bwMode="auto">
              <a:xfrm>
                <a:off x="4250" y="3963"/>
                <a:ext cx="4" cy="4"/>
              </a:xfrm>
              <a:custGeom>
                <a:avLst/>
                <a:gdLst>
                  <a:gd name="T0" fmla="*/ 1 w 4"/>
                  <a:gd name="T1" fmla="*/ 4 h 4"/>
                  <a:gd name="T2" fmla="*/ 0 w 4"/>
                  <a:gd name="T3" fmla="*/ 1 h 4"/>
                  <a:gd name="T4" fmla="*/ 1 w 4"/>
                  <a:gd name="T5" fmla="*/ 0 h 4"/>
                  <a:gd name="T6" fmla="*/ 3 w 4"/>
                  <a:gd name="T7" fmla="*/ 0 h 4"/>
                  <a:gd name="T8" fmla="*/ 4 w 4"/>
                  <a:gd name="T9" fmla="*/ 1 h 4"/>
                  <a:gd name="T10" fmla="*/ 3 w 4"/>
                  <a:gd name="T11" fmla="*/ 4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0" y="1"/>
                    </a:lnTo>
                    <a:lnTo>
                      <a:pt x="1" y="0"/>
                    </a:lnTo>
                    <a:lnTo>
                      <a:pt x="3" y="0"/>
                    </a:lnTo>
                    <a:lnTo>
                      <a:pt x="4" y="1"/>
                    </a:lnTo>
                    <a:lnTo>
                      <a:pt x="3"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2" name="Freeform 28"/>
              <p:cNvSpPr>
                <a:spLocks/>
              </p:cNvSpPr>
              <p:nvPr/>
            </p:nvSpPr>
            <p:spPr bwMode="auto">
              <a:xfrm>
                <a:off x="4250" y="3998"/>
                <a:ext cx="4" cy="5"/>
              </a:xfrm>
              <a:custGeom>
                <a:avLst/>
                <a:gdLst>
                  <a:gd name="T0" fmla="*/ 1 w 4"/>
                  <a:gd name="T1" fmla="*/ 5 h 5"/>
                  <a:gd name="T2" fmla="*/ 0 w 4"/>
                  <a:gd name="T3" fmla="*/ 2 h 5"/>
                  <a:gd name="T4" fmla="*/ 1 w 4"/>
                  <a:gd name="T5" fmla="*/ 0 h 5"/>
                  <a:gd name="T6" fmla="*/ 3 w 4"/>
                  <a:gd name="T7" fmla="*/ 0 h 5"/>
                  <a:gd name="T8" fmla="*/ 4 w 4"/>
                  <a:gd name="T9" fmla="*/ 2 h 5"/>
                  <a:gd name="T10" fmla="*/ 3 w 4"/>
                  <a:gd name="T11" fmla="*/ 5 h 5"/>
                  <a:gd name="T12" fmla="*/ 1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5"/>
                    </a:moveTo>
                    <a:lnTo>
                      <a:pt x="0" y="2"/>
                    </a:lnTo>
                    <a:lnTo>
                      <a:pt x="1" y="0"/>
                    </a:lnTo>
                    <a:lnTo>
                      <a:pt x="3" y="0"/>
                    </a:lnTo>
                    <a:lnTo>
                      <a:pt x="4" y="2"/>
                    </a:lnTo>
                    <a:lnTo>
                      <a:pt x="3" y="5"/>
                    </a:lnTo>
                    <a:lnTo>
                      <a:pt x="1" y="5"/>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3" name="Freeform 29"/>
              <p:cNvSpPr>
                <a:spLocks/>
              </p:cNvSpPr>
              <p:nvPr/>
            </p:nvSpPr>
            <p:spPr bwMode="auto">
              <a:xfrm>
                <a:off x="4232" y="3980"/>
                <a:ext cx="5" cy="5"/>
              </a:xfrm>
              <a:custGeom>
                <a:avLst/>
                <a:gdLst>
                  <a:gd name="T0" fmla="*/ 5 w 5"/>
                  <a:gd name="T1" fmla="*/ 4 h 5"/>
                  <a:gd name="T2" fmla="*/ 2 w 5"/>
                  <a:gd name="T3" fmla="*/ 5 h 5"/>
                  <a:gd name="T4" fmla="*/ 0 w 5"/>
                  <a:gd name="T5" fmla="*/ 4 h 5"/>
                  <a:gd name="T6" fmla="*/ 0 w 5"/>
                  <a:gd name="T7" fmla="*/ 1 h 5"/>
                  <a:gd name="T8" fmla="*/ 2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2" y="5"/>
                    </a:lnTo>
                    <a:lnTo>
                      <a:pt x="0" y="4"/>
                    </a:lnTo>
                    <a:lnTo>
                      <a:pt x="0" y="1"/>
                    </a:lnTo>
                    <a:lnTo>
                      <a:pt x="2"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4" name="Freeform 30"/>
              <p:cNvSpPr>
                <a:spLocks/>
              </p:cNvSpPr>
              <p:nvPr/>
            </p:nvSpPr>
            <p:spPr bwMode="auto">
              <a:xfrm>
                <a:off x="4268" y="3980"/>
                <a:ext cx="3" cy="5"/>
              </a:xfrm>
              <a:custGeom>
                <a:avLst/>
                <a:gdLst>
                  <a:gd name="T0" fmla="*/ 3 w 3"/>
                  <a:gd name="T1" fmla="*/ 4 h 5"/>
                  <a:gd name="T2" fmla="*/ 2 w 3"/>
                  <a:gd name="T3" fmla="*/ 5 h 5"/>
                  <a:gd name="T4" fmla="*/ 0 w 3"/>
                  <a:gd name="T5" fmla="*/ 4 h 5"/>
                  <a:gd name="T6" fmla="*/ 0 w 3"/>
                  <a:gd name="T7" fmla="*/ 1 h 5"/>
                  <a:gd name="T8" fmla="*/ 2 w 3"/>
                  <a:gd name="T9" fmla="*/ 0 h 5"/>
                  <a:gd name="T10" fmla="*/ 3 w 3"/>
                  <a:gd name="T11" fmla="*/ 1 h 5"/>
                  <a:gd name="T12" fmla="*/ 3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4"/>
                    </a:moveTo>
                    <a:lnTo>
                      <a:pt x="2" y="5"/>
                    </a:lnTo>
                    <a:lnTo>
                      <a:pt x="0" y="4"/>
                    </a:lnTo>
                    <a:lnTo>
                      <a:pt x="0" y="1"/>
                    </a:lnTo>
                    <a:lnTo>
                      <a:pt x="2" y="0"/>
                    </a:lnTo>
                    <a:lnTo>
                      <a:pt x="3" y="1"/>
                    </a:lnTo>
                    <a:lnTo>
                      <a:pt x="3"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5" name="Freeform 31"/>
              <p:cNvSpPr>
                <a:spLocks/>
              </p:cNvSpPr>
              <p:nvPr/>
            </p:nvSpPr>
            <p:spPr bwMode="auto">
              <a:xfrm>
                <a:off x="4237" y="3993"/>
                <a:ext cx="5" cy="4"/>
              </a:xfrm>
              <a:custGeom>
                <a:avLst/>
                <a:gdLst>
                  <a:gd name="T0" fmla="*/ 5 w 5"/>
                  <a:gd name="T1" fmla="*/ 1 h 4"/>
                  <a:gd name="T2" fmla="*/ 5 w 5"/>
                  <a:gd name="T3" fmla="*/ 3 h 4"/>
                  <a:gd name="T4" fmla="*/ 2 w 5"/>
                  <a:gd name="T5" fmla="*/ 4 h 4"/>
                  <a:gd name="T6" fmla="*/ 0 w 5"/>
                  <a:gd name="T7" fmla="*/ 2 h 4"/>
                  <a:gd name="T8" fmla="*/ 1 w 5"/>
                  <a:gd name="T9" fmla="*/ 0 h 4"/>
                  <a:gd name="T10" fmla="*/ 4 w 5"/>
                  <a:gd name="T11" fmla="*/ 0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lnTo>
                      <a:pt x="5" y="3"/>
                    </a:lnTo>
                    <a:lnTo>
                      <a:pt x="2" y="4"/>
                    </a:lnTo>
                    <a:lnTo>
                      <a:pt x="0" y="2"/>
                    </a:lnTo>
                    <a:lnTo>
                      <a:pt x="1" y="0"/>
                    </a:lnTo>
                    <a:lnTo>
                      <a:pt x="4" y="0"/>
                    </a:lnTo>
                    <a:lnTo>
                      <a:pt x="5"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6" name="Freeform 32"/>
              <p:cNvSpPr>
                <a:spLocks/>
              </p:cNvSpPr>
              <p:nvPr/>
            </p:nvSpPr>
            <p:spPr bwMode="auto">
              <a:xfrm>
                <a:off x="4262" y="3967"/>
                <a:ext cx="5" cy="6"/>
              </a:xfrm>
              <a:custGeom>
                <a:avLst/>
                <a:gdLst>
                  <a:gd name="T0" fmla="*/ 5 w 5"/>
                  <a:gd name="T1" fmla="*/ 2 h 6"/>
                  <a:gd name="T2" fmla="*/ 4 w 5"/>
                  <a:gd name="T3" fmla="*/ 5 h 6"/>
                  <a:gd name="T4" fmla="*/ 2 w 5"/>
                  <a:gd name="T5" fmla="*/ 6 h 6"/>
                  <a:gd name="T6" fmla="*/ 0 w 5"/>
                  <a:gd name="T7" fmla="*/ 4 h 6"/>
                  <a:gd name="T8" fmla="*/ 0 w 5"/>
                  <a:gd name="T9" fmla="*/ 1 h 6"/>
                  <a:gd name="T10" fmla="*/ 3 w 5"/>
                  <a:gd name="T11" fmla="*/ 0 h 6"/>
                  <a:gd name="T12" fmla="*/ 5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2"/>
                    </a:moveTo>
                    <a:lnTo>
                      <a:pt x="4" y="5"/>
                    </a:lnTo>
                    <a:lnTo>
                      <a:pt x="2" y="6"/>
                    </a:lnTo>
                    <a:lnTo>
                      <a:pt x="0" y="4"/>
                    </a:lnTo>
                    <a:lnTo>
                      <a:pt x="0" y="1"/>
                    </a:lnTo>
                    <a:lnTo>
                      <a:pt x="3" y="0"/>
                    </a:lnTo>
                    <a:lnTo>
                      <a:pt x="5"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47" name="Freeform 33"/>
              <p:cNvSpPr>
                <a:spLocks/>
              </p:cNvSpPr>
              <p:nvPr/>
            </p:nvSpPr>
            <p:spPr bwMode="auto">
              <a:xfrm>
                <a:off x="4262" y="3993"/>
                <a:ext cx="5" cy="4"/>
              </a:xfrm>
              <a:custGeom>
                <a:avLst/>
                <a:gdLst>
                  <a:gd name="T0" fmla="*/ 2 w 5"/>
                  <a:gd name="T1" fmla="*/ 0 h 4"/>
                  <a:gd name="T2" fmla="*/ 4 w 5"/>
                  <a:gd name="T3" fmla="*/ 0 h 4"/>
                  <a:gd name="T4" fmla="*/ 5 w 5"/>
                  <a:gd name="T5" fmla="*/ 2 h 4"/>
                  <a:gd name="T6" fmla="*/ 3 w 5"/>
                  <a:gd name="T7" fmla="*/ 4 h 4"/>
                  <a:gd name="T8" fmla="*/ 0 w 5"/>
                  <a:gd name="T9" fmla="*/ 3 h 4"/>
                  <a:gd name="T10" fmla="*/ 0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lnTo>
                      <a:pt x="4" y="0"/>
                    </a:lnTo>
                    <a:lnTo>
                      <a:pt x="5" y="2"/>
                    </a:lnTo>
                    <a:lnTo>
                      <a:pt x="3" y="4"/>
                    </a:lnTo>
                    <a:lnTo>
                      <a:pt x="0"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0" name="Freeform 34"/>
              <p:cNvSpPr>
                <a:spLocks/>
              </p:cNvSpPr>
              <p:nvPr/>
            </p:nvSpPr>
            <p:spPr bwMode="auto">
              <a:xfrm>
                <a:off x="4237" y="3967"/>
                <a:ext cx="5" cy="6"/>
              </a:xfrm>
              <a:custGeom>
                <a:avLst/>
                <a:gdLst>
                  <a:gd name="T0" fmla="*/ 2 w 5"/>
                  <a:gd name="T1" fmla="*/ 0 h 6"/>
                  <a:gd name="T2" fmla="*/ 5 w 5"/>
                  <a:gd name="T3" fmla="*/ 1 h 6"/>
                  <a:gd name="T4" fmla="*/ 5 w 5"/>
                  <a:gd name="T5" fmla="*/ 4 h 6"/>
                  <a:gd name="T6" fmla="*/ 4 w 5"/>
                  <a:gd name="T7" fmla="*/ 6 h 6"/>
                  <a:gd name="T8" fmla="*/ 1 w 5"/>
                  <a:gd name="T9" fmla="*/ 5 h 6"/>
                  <a:gd name="T10" fmla="*/ 0 w 5"/>
                  <a:gd name="T11" fmla="*/ 2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lnTo>
                      <a:pt x="5" y="1"/>
                    </a:lnTo>
                    <a:lnTo>
                      <a:pt x="5" y="4"/>
                    </a:lnTo>
                    <a:lnTo>
                      <a:pt x="4" y="6"/>
                    </a:lnTo>
                    <a:lnTo>
                      <a:pt x="1" y="5"/>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1" name="Freeform 35"/>
              <p:cNvSpPr>
                <a:spLocks/>
              </p:cNvSpPr>
              <p:nvPr/>
            </p:nvSpPr>
            <p:spPr bwMode="auto">
              <a:xfrm>
                <a:off x="4248" y="3949"/>
                <a:ext cx="8" cy="5"/>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2" name="Freeform 36"/>
              <p:cNvSpPr>
                <a:spLocks/>
              </p:cNvSpPr>
              <p:nvPr/>
            </p:nvSpPr>
            <p:spPr bwMode="auto">
              <a:xfrm>
                <a:off x="4248" y="4010"/>
                <a:ext cx="8" cy="5"/>
              </a:xfrm>
              <a:custGeom>
                <a:avLst/>
                <a:gdLst>
                  <a:gd name="T0" fmla="*/ 9 w 9"/>
                  <a:gd name="T1" fmla="*/ 3 h 6"/>
                  <a:gd name="T2" fmla="*/ 6 w 9"/>
                  <a:gd name="T3" fmla="*/ 6 h 6"/>
                  <a:gd name="T4" fmla="*/ 3 w 9"/>
                  <a:gd name="T5" fmla="*/ 6 h 6"/>
                  <a:gd name="T6" fmla="*/ 0 w 9"/>
                  <a:gd name="T7" fmla="*/ 3 h 6"/>
                  <a:gd name="T8" fmla="*/ 0 w 9"/>
                  <a:gd name="T9" fmla="*/ 3 h 6"/>
                  <a:gd name="T10" fmla="*/ 3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3" y="6"/>
                      <a:pt x="3" y="6"/>
                      <a:pt x="3" y="6"/>
                    </a:cubicBezTo>
                    <a:cubicBezTo>
                      <a:pt x="2" y="6"/>
                      <a:pt x="0" y="5"/>
                      <a:pt x="0" y="3"/>
                    </a:cubicBezTo>
                    <a:cubicBezTo>
                      <a:pt x="0" y="3"/>
                      <a:pt x="0" y="3"/>
                      <a:pt x="0" y="3"/>
                    </a:cubicBezTo>
                    <a:cubicBezTo>
                      <a:pt x="0" y="1"/>
                      <a:pt x="2" y="0"/>
                      <a:pt x="3"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3" name="Freeform 37"/>
              <p:cNvSpPr>
                <a:spLocks/>
              </p:cNvSpPr>
              <p:nvPr/>
            </p:nvSpPr>
            <p:spPr bwMode="auto">
              <a:xfrm>
                <a:off x="4219" y="3978"/>
                <a:ext cx="5" cy="8"/>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4" name="Freeform 38"/>
              <p:cNvSpPr>
                <a:spLocks/>
              </p:cNvSpPr>
              <p:nvPr/>
            </p:nvSpPr>
            <p:spPr bwMode="auto">
              <a:xfrm>
                <a:off x="4279" y="3978"/>
                <a:ext cx="7" cy="8"/>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5" name="Freeform 39"/>
              <p:cNvSpPr>
                <a:spLocks/>
              </p:cNvSpPr>
              <p:nvPr/>
            </p:nvSpPr>
            <p:spPr bwMode="auto">
              <a:xfrm>
                <a:off x="4222" y="3963"/>
                <a:ext cx="8" cy="9"/>
              </a:xfrm>
              <a:custGeom>
                <a:avLst/>
                <a:gdLst>
                  <a:gd name="T0" fmla="*/ 6 w 9"/>
                  <a:gd name="T1" fmla="*/ 1 h 10"/>
                  <a:gd name="T2" fmla="*/ 8 w 9"/>
                  <a:gd name="T3" fmla="*/ 6 h 10"/>
                  <a:gd name="T4" fmla="*/ 6 w 9"/>
                  <a:gd name="T5" fmla="*/ 8 h 10"/>
                  <a:gd name="T6" fmla="*/ 2 w 9"/>
                  <a:gd name="T7" fmla="*/ 9 h 10"/>
                  <a:gd name="T8" fmla="*/ 2 w 9"/>
                  <a:gd name="T9" fmla="*/ 9 h 10"/>
                  <a:gd name="T10" fmla="*/ 1 w 9"/>
                  <a:gd name="T11" fmla="*/ 5 h 10"/>
                  <a:gd name="T12" fmla="*/ 2 w 9"/>
                  <a:gd name="T13" fmla="*/ 2 h 10"/>
                  <a:gd name="T14" fmla="*/ 6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6" y="1"/>
                    </a:moveTo>
                    <a:cubicBezTo>
                      <a:pt x="8" y="2"/>
                      <a:pt x="9" y="4"/>
                      <a:pt x="8" y="6"/>
                    </a:cubicBezTo>
                    <a:cubicBezTo>
                      <a:pt x="6" y="8"/>
                      <a:pt x="6" y="8"/>
                      <a:pt x="6" y="8"/>
                    </a:cubicBezTo>
                    <a:cubicBezTo>
                      <a:pt x="6" y="9"/>
                      <a:pt x="4" y="10"/>
                      <a:pt x="2" y="9"/>
                    </a:cubicBezTo>
                    <a:cubicBezTo>
                      <a:pt x="2" y="9"/>
                      <a:pt x="2" y="9"/>
                      <a:pt x="2" y="9"/>
                    </a:cubicBezTo>
                    <a:cubicBezTo>
                      <a:pt x="1" y="8"/>
                      <a:pt x="0" y="6"/>
                      <a:pt x="1" y="5"/>
                    </a:cubicBezTo>
                    <a:cubicBezTo>
                      <a:pt x="2" y="2"/>
                      <a:pt x="2" y="2"/>
                      <a:pt x="2" y="2"/>
                    </a:cubicBezTo>
                    <a:cubicBezTo>
                      <a:pt x="3" y="1"/>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6" name="Freeform 40"/>
              <p:cNvSpPr>
                <a:spLocks/>
              </p:cNvSpPr>
              <p:nvPr/>
            </p:nvSpPr>
            <p:spPr bwMode="auto">
              <a:xfrm>
                <a:off x="4275" y="3993"/>
                <a:ext cx="7" cy="8"/>
              </a:xfrm>
              <a:custGeom>
                <a:avLst/>
                <a:gdLst>
                  <a:gd name="T0" fmla="*/ 6 w 8"/>
                  <a:gd name="T1" fmla="*/ 1 h 9"/>
                  <a:gd name="T2" fmla="*/ 8 w 8"/>
                  <a:gd name="T3" fmla="*/ 5 h 9"/>
                  <a:gd name="T4" fmla="*/ 6 w 8"/>
                  <a:gd name="T5" fmla="*/ 7 h 9"/>
                  <a:gd name="T6" fmla="*/ 2 w 8"/>
                  <a:gd name="T7" fmla="*/ 9 h 9"/>
                  <a:gd name="T8" fmla="*/ 2 w 8"/>
                  <a:gd name="T9" fmla="*/ 9 h 9"/>
                  <a:gd name="T10" fmla="*/ 1 w 8"/>
                  <a:gd name="T11" fmla="*/ 4 h 9"/>
                  <a:gd name="T12" fmla="*/ 2 w 8"/>
                  <a:gd name="T13" fmla="*/ 2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8" y="2"/>
                      <a:pt x="8" y="4"/>
                      <a:pt x="8" y="5"/>
                    </a:cubicBezTo>
                    <a:cubicBezTo>
                      <a:pt x="6" y="7"/>
                      <a:pt x="6" y="7"/>
                      <a:pt x="6" y="7"/>
                    </a:cubicBezTo>
                    <a:cubicBezTo>
                      <a:pt x="5" y="9"/>
                      <a:pt x="3" y="9"/>
                      <a:pt x="2" y="9"/>
                    </a:cubicBezTo>
                    <a:cubicBezTo>
                      <a:pt x="2" y="9"/>
                      <a:pt x="2" y="9"/>
                      <a:pt x="2" y="9"/>
                    </a:cubicBezTo>
                    <a:cubicBezTo>
                      <a:pt x="0"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7" name="Freeform 41"/>
              <p:cNvSpPr>
                <a:spLocks/>
              </p:cNvSpPr>
              <p:nvPr/>
            </p:nvSpPr>
            <p:spPr bwMode="auto">
              <a:xfrm>
                <a:off x="4233" y="4005"/>
                <a:ext cx="9" cy="8"/>
              </a:xfrm>
              <a:custGeom>
                <a:avLst/>
                <a:gdLst>
                  <a:gd name="T0" fmla="*/ 0 w 9"/>
                  <a:gd name="T1" fmla="*/ 2 h 8"/>
                  <a:gd name="T2" fmla="*/ 5 w 9"/>
                  <a:gd name="T3" fmla="*/ 0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0"/>
                    </a:cubicBezTo>
                    <a:cubicBezTo>
                      <a:pt x="7" y="2"/>
                      <a:pt x="7" y="2"/>
                      <a:pt x="7" y="2"/>
                    </a:cubicBezTo>
                    <a:cubicBezTo>
                      <a:pt x="9" y="2"/>
                      <a:pt x="9" y="4"/>
                      <a:pt x="8" y="6"/>
                    </a:cubicBezTo>
                    <a:cubicBezTo>
                      <a:pt x="8" y="6"/>
                      <a:pt x="8" y="6"/>
                      <a:pt x="8" y="6"/>
                    </a:cubicBezTo>
                    <a:cubicBezTo>
                      <a:pt x="8" y="8"/>
                      <a:pt x="6"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8" name="Freeform 42"/>
              <p:cNvSpPr>
                <a:spLocks/>
              </p:cNvSpPr>
              <p:nvPr/>
            </p:nvSpPr>
            <p:spPr bwMode="auto">
              <a:xfrm>
                <a:off x="4262" y="3952"/>
                <a:ext cx="9" cy="7"/>
              </a:xfrm>
              <a:custGeom>
                <a:avLst/>
                <a:gdLst>
                  <a:gd name="T0" fmla="*/ 1 w 10"/>
                  <a:gd name="T1" fmla="*/ 2 h 8"/>
                  <a:gd name="T2" fmla="*/ 5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159" name="Freeform 43"/>
              <p:cNvSpPr>
                <a:spLocks/>
              </p:cNvSpPr>
              <p:nvPr/>
            </p:nvSpPr>
            <p:spPr bwMode="auto">
              <a:xfrm>
                <a:off x="4232" y="3952"/>
                <a:ext cx="9" cy="8"/>
              </a:xfrm>
              <a:custGeom>
                <a:avLst/>
                <a:gdLst>
                  <a:gd name="T0" fmla="*/ 8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8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2"/>
                    </a:moveTo>
                    <a:cubicBezTo>
                      <a:pt x="9" y="4"/>
                      <a:pt x="9" y="6"/>
                      <a:pt x="7" y="7"/>
                    </a:cubicBezTo>
                    <a:cubicBezTo>
                      <a:pt x="5" y="8"/>
                      <a:pt x="5" y="8"/>
                      <a:pt x="5" y="8"/>
                    </a:cubicBezTo>
                    <a:cubicBezTo>
                      <a:pt x="3" y="9"/>
                      <a:pt x="2" y="8"/>
                      <a:pt x="1" y="7"/>
                    </a:cubicBezTo>
                    <a:cubicBezTo>
                      <a:pt x="1" y="7"/>
                      <a:pt x="1" y="7"/>
                      <a:pt x="1" y="7"/>
                    </a:cubicBezTo>
                    <a:cubicBezTo>
                      <a:pt x="0" y="5"/>
                      <a:pt x="0" y="3"/>
                      <a:pt x="2" y="2"/>
                    </a:cubicBezTo>
                    <a:cubicBezTo>
                      <a:pt x="4" y="1"/>
                      <a:pt x="4" y="1"/>
                      <a:pt x="4" y="1"/>
                    </a:cubicBezTo>
                    <a:cubicBezTo>
                      <a:pt x="5" y="0"/>
                      <a:pt x="7" y="1"/>
                      <a:pt x="8"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4" name="Freeform 44"/>
              <p:cNvSpPr>
                <a:spLocks/>
              </p:cNvSpPr>
              <p:nvPr/>
            </p:nvSpPr>
            <p:spPr bwMode="auto">
              <a:xfrm>
                <a:off x="4263" y="4004"/>
                <a:ext cx="9" cy="9"/>
              </a:xfrm>
              <a:custGeom>
                <a:avLst/>
                <a:gdLst>
                  <a:gd name="T0" fmla="*/ 9 w 10"/>
                  <a:gd name="T1" fmla="*/ 2 h 9"/>
                  <a:gd name="T2" fmla="*/ 8 w 10"/>
                  <a:gd name="T3" fmla="*/ 6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5" name="Freeform 45"/>
              <p:cNvSpPr>
                <a:spLocks/>
              </p:cNvSpPr>
              <p:nvPr/>
            </p:nvSpPr>
            <p:spPr bwMode="auto">
              <a:xfrm>
                <a:off x="4222" y="3993"/>
                <a:ext cx="8" cy="9"/>
              </a:xfrm>
              <a:custGeom>
                <a:avLst/>
                <a:gdLst>
                  <a:gd name="T0" fmla="*/ 2 w 9"/>
                  <a:gd name="T1" fmla="*/ 1 h 9"/>
                  <a:gd name="T2" fmla="*/ 7 w 9"/>
                  <a:gd name="T3" fmla="*/ 2 h 9"/>
                  <a:gd name="T4" fmla="*/ 8 w 9"/>
                  <a:gd name="T5" fmla="*/ 4 h 9"/>
                  <a:gd name="T6" fmla="*/ 7 w 9"/>
                  <a:gd name="T7" fmla="*/ 8 h 9"/>
                  <a:gd name="T8" fmla="*/ 7 w 9"/>
                  <a:gd name="T9" fmla="*/ 8 h 9"/>
                  <a:gd name="T10" fmla="*/ 3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4" y="0"/>
                      <a:pt x="6" y="0"/>
                      <a:pt x="7" y="2"/>
                    </a:cubicBezTo>
                    <a:cubicBezTo>
                      <a:pt x="8" y="4"/>
                      <a:pt x="8" y="4"/>
                      <a:pt x="8" y="4"/>
                    </a:cubicBezTo>
                    <a:cubicBezTo>
                      <a:pt x="9" y="6"/>
                      <a:pt x="9" y="8"/>
                      <a:pt x="7" y="8"/>
                    </a:cubicBezTo>
                    <a:cubicBezTo>
                      <a:pt x="7" y="8"/>
                      <a:pt x="7" y="8"/>
                      <a:pt x="7" y="8"/>
                    </a:cubicBezTo>
                    <a:cubicBezTo>
                      <a:pt x="6" y="9"/>
                      <a:pt x="4" y="9"/>
                      <a:pt x="3" y="7"/>
                    </a:cubicBezTo>
                    <a:cubicBezTo>
                      <a:pt x="1" y="5"/>
                      <a:pt x="1" y="5"/>
                      <a:pt x="1" y="5"/>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6" name="Freeform 46"/>
              <p:cNvSpPr>
                <a:spLocks/>
              </p:cNvSpPr>
              <p:nvPr/>
            </p:nvSpPr>
            <p:spPr bwMode="auto">
              <a:xfrm>
                <a:off x="4274" y="3962"/>
                <a:ext cx="8" cy="9"/>
              </a:xfrm>
              <a:custGeom>
                <a:avLst/>
                <a:gdLst>
                  <a:gd name="T0" fmla="*/ 2 w 9"/>
                  <a:gd name="T1" fmla="*/ 1 h 10"/>
                  <a:gd name="T2" fmla="*/ 7 w 9"/>
                  <a:gd name="T3" fmla="*/ 2 h 10"/>
                  <a:gd name="T4" fmla="*/ 8 w 9"/>
                  <a:gd name="T5" fmla="*/ 5 h 10"/>
                  <a:gd name="T6" fmla="*/ 7 w 9"/>
                  <a:gd name="T7" fmla="*/ 9 h 10"/>
                  <a:gd name="T8" fmla="*/ 7 w 9"/>
                  <a:gd name="T9" fmla="*/ 9 h 10"/>
                  <a:gd name="T10" fmla="*/ 2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8" y="8"/>
                      <a:pt x="7" y="9"/>
                    </a:cubicBezTo>
                    <a:cubicBezTo>
                      <a:pt x="7" y="9"/>
                      <a:pt x="7" y="9"/>
                      <a:pt x="7" y="9"/>
                    </a:cubicBezTo>
                    <a:cubicBezTo>
                      <a:pt x="5" y="10"/>
                      <a:pt x="3" y="10"/>
                      <a:pt x="2"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7" name="Oval 47"/>
              <p:cNvSpPr>
                <a:spLocks noChangeArrowheads="1"/>
              </p:cNvSpPr>
              <p:nvPr/>
            </p:nvSpPr>
            <p:spPr bwMode="auto">
              <a:xfrm>
                <a:off x="3640" y="3915"/>
                <a:ext cx="132" cy="13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8" name="Oval 48"/>
              <p:cNvSpPr>
                <a:spLocks noChangeArrowheads="1"/>
              </p:cNvSpPr>
              <p:nvPr/>
            </p:nvSpPr>
            <p:spPr bwMode="auto">
              <a:xfrm>
                <a:off x="3669" y="3945"/>
                <a:ext cx="74" cy="74"/>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49" name="Oval 49"/>
              <p:cNvSpPr>
                <a:spLocks noChangeArrowheads="1"/>
              </p:cNvSpPr>
              <p:nvPr/>
            </p:nvSpPr>
            <p:spPr bwMode="auto">
              <a:xfrm>
                <a:off x="3682" y="3958"/>
                <a:ext cx="49" cy="48"/>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0" name="Oval 50"/>
              <p:cNvSpPr>
                <a:spLocks noChangeArrowheads="1"/>
              </p:cNvSpPr>
              <p:nvPr/>
            </p:nvSpPr>
            <p:spPr bwMode="auto">
              <a:xfrm>
                <a:off x="3693" y="3970"/>
                <a:ext cx="25" cy="24"/>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1" name="Freeform 51"/>
              <p:cNvSpPr>
                <a:spLocks/>
              </p:cNvSpPr>
              <p:nvPr/>
            </p:nvSpPr>
            <p:spPr bwMode="auto">
              <a:xfrm>
                <a:off x="3703" y="3963"/>
                <a:ext cx="6" cy="4"/>
              </a:xfrm>
              <a:custGeom>
                <a:avLst/>
                <a:gdLst>
                  <a:gd name="T0" fmla="*/ 1 w 6"/>
                  <a:gd name="T1" fmla="*/ 4 h 4"/>
                  <a:gd name="T2" fmla="*/ 0 w 6"/>
                  <a:gd name="T3" fmla="*/ 1 h 4"/>
                  <a:gd name="T4" fmla="*/ 1 w 6"/>
                  <a:gd name="T5" fmla="*/ 0 h 4"/>
                  <a:gd name="T6" fmla="*/ 4 w 6"/>
                  <a:gd name="T7" fmla="*/ 0 h 4"/>
                  <a:gd name="T8" fmla="*/ 6 w 6"/>
                  <a:gd name="T9" fmla="*/ 1 h 4"/>
                  <a:gd name="T10" fmla="*/ 4 w 6"/>
                  <a:gd name="T11" fmla="*/ 4 h 4"/>
                  <a:gd name="T12" fmla="*/ 1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1" y="4"/>
                    </a:moveTo>
                    <a:lnTo>
                      <a:pt x="0" y="1"/>
                    </a:lnTo>
                    <a:lnTo>
                      <a:pt x="1" y="0"/>
                    </a:lnTo>
                    <a:lnTo>
                      <a:pt x="4" y="0"/>
                    </a:lnTo>
                    <a:lnTo>
                      <a:pt x="6" y="1"/>
                    </a:lnTo>
                    <a:lnTo>
                      <a:pt x="4" y="4"/>
                    </a:lnTo>
                    <a:lnTo>
                      <a:pt x="1"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2" name="Freeform 52"/>
              <p:cNvSpPr>
                <a:spLocks/>
              </p:cNvSpPr>
              <p:nvPr/>
            </p:nvSpPr>
            <p:spPr bwMode="auto">
              <a:xfrm>
                <a:off x="3703" y="3998"/>
                <a:ext cx="6" cy="5"/>
              </a:xfrm>
              <a:custGeom>
                <a:avLst/>
                <a:gdLst>
                  <a:gd name="T0" fmla="*/ 1 w 6"/>
                  <a:gd name="T1" fmla="*/ 5 h 5"/>
                  <a:gd name="T2" fmla="*/ 0 w 6"/>
                  <a:gd name="T3" fmla="*/ 2 h 5"/>
                  <a:gd name="T4" fmla="*/ 1 w 6"/>
                  <a:gd name="T5" fmla="*/ 0 h 5"/>
                  <a:gd name="T6" fmla="*/ 4 w 6"/>
                  <a:gd name="T7" fmla="*/ 0 h 5"/>
                  <a:gd name="T8" fmla="*/ 6 w 6"/>
                  <a:gd name="T9" fmla="*/ 2 h 5"/>
                  <a:gd name="T10" fmla="*/ 4 w 6"/>
                  <a:gd name="T11" fmla="*/ 5 h 5"/>
                  <a:gd name="T12" fmla="*/ 1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1" y="5"/>
                    </a:moveTo>
                    <a:lnTo>
                      <a:pt x="0" y="2"/>
                    </a:lnTo>
                    <a:lnTo>
                      <a:pt x="1" y="0"/>
                    </a:lnTo>
                    <a:lnTo>
                      <a:pt x="4" y="0"/>
                    </a:lnTo>
                    <a:lnTo>
                      <a:pt x="6" y="2"/>
                    </a:lnTo>
                    <a:lnTo>
                      <a:pt x="4" y="5"/>
                    </a:lnTo>
                    <a:lnTo>
                      <a:pt x="1" y="5"/>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3" name="Freeform 53"/>
              <p:cNvSpPr>
                <a:spLocks/>
              </p:cNvSpPr>
              <p:nvPr/>
            </p:nvSpPr>
            <p:spPr bwMode="auto">
              <a:xfrm>
                <a:off x="3686" y="3980"/>
                <a:ext cx="5" cy="5"/>
              </a:xfrm>
              <a:custGeom>
                <a:avLst/>
                <a:gdLst>
                  <a:gd name="T0" fmla="*/ 5 w 5"/>
                  <a:gd name="T1" fmla="*/ 4 h 5"/>
                  <a:gd name="T2" fmla="*/ 2 w 5"/>
                  <a:gd name="T3" fmla="*/ 5 h 5"/>
                  <a:gd name="T4" fmla="*/ 0 w 5"/>
                  <a:gd name="T5" fmla="*/ 4 h 5"/>
                  <a:gd name="T6" fmla="*/ 0 w 5"/>
                  <a:gd name="T7" fmla="*/ 1 h 5"/>
                  <a:gd name="T8" fmla="*/ 2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2" y="5"/>
                    </a:lnTo>
                    <a:lnTo>
                      <a:pt x="0" y="4"/>
                    </a:lnTo>
                    <a:lnTo>
                      <a:pt x="0" y="1"/>
                    </a:lnTo>
                    <a:lnTo>
                      <a:pt x="2"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4" name="Freeform 54"/>
              <p:cNvSpPr>
                <a:spLocks/>
              </p:cNvSpPr>
              <p:nvPr/>
            </p:nvSpPr>
            <p:spPr bwMode="auto">
              <a:xfrm>
                <a:off x="3722" y="3980"/>
                <a:ext cx="4" cy="5"/>
              </a:xfrm>
              <a:custGeom>
                <a:avLst/>
                <a:gdLst>
                  <a:gd name="T0" fmla="*/ 4 w 4"/>
                  <a:gd name="T1" fmla="*/ 4 h 5"/>
                  <a:gd name="T2" fmla="*/ 1 w 4"/>
                  <a:gd name="T3" fmla="*/ 5 h 5"/>
                  <a:gd name="T4" fmla="*/ 0 w 4"/>
                  <a:gd name="T5" fmla="*/ 4 h 5"/>
                  <a:gd name="T6" fmla="*/ 0 w 4"/>
                  <a:gd name="T7" fmla="*/ 1 h 5"/>
                  <a:gd name="T8" fmla="*/ 1 w 4"/>
                  <a:gd name="T9" fmla="*/ 0 h 5"/>
                  <a:gd name="T10" fmla="*/ 4 w 4"/>
                  <a:gd name="T11" fmla="*/ 1 h 5"/>
                  <a:gd name="T12" fmla="*/ 4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4"/>
                    </a:moveTo>
                    <a:lnTo>
                      <a:pt x="1" y="5"/>
                    </a:lnTo>
                    <a:lnTo>
                      <a:pt x="0" y="4"/>
                    </a:lnTo>
                    <a:lnTo>
                      <a:pt x="0" y="1"/>
                    </a:lnTo>
                    <a:lnTo>
                      <a:pt x="1" y="0"/>
                    </a:lnTo>
                    <a:lnTo>
                      <a:pt x="4" y="1"/>
                    </a:lnTo>
                    <a:lnTo>
                      <a:pt x="4"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5" name="Freeform 55"/>
              <p:cNvSpPr>
                <a:spLocks/>
              </p:cNvSpPr>
              <p:nvPr/>
            </p:nvSpPr>
            <p:spPr bwMode="auto">
              <a:xfrm>
                <a:off x="3691" y="3993"/>
                <a:ext cx="5" cy="4"/>
              </a:xfrm>
              <a:custGeom>
                <a:avLst/>
                <a:gdLst>
                  <a:gd name="T0" fmla="*/ 5 w 5"/>
                  <a:gd name="T1" fmla="*/ 1 h 4"/>
                  <a:gd name="T2" fmla="*/ 4 w 5"/>
                  <a:gd name="T3" fmla="*/ 3 h 4"/>
                  <a:gd name="T4" fmla="*/ 2 w 5"/>
                  <a:gd name="T5" fmla="*/ 4 h 4"/>
                  <a:gd name="T6" fmla="*/ 0 w 5"/>
                  <a:gd name="T7" fmla="*/ 2 h 4"/>
                  <a:gd name="T8" fmla="*/ 1 w 5"/>
                  <a:gd name="T9" fmla="*/ 0 h 4"/>
                  <a:gd name="T10" fmla="*/ 3 w 5"/>
                  <a:gd name="T11" fmla="*/ 0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lnTo>
                      <a:pt x="4" y="3"/>
                    </a:lnTo>
                    <a:lnTo>
                      <a:pt x="2" y="4"/>
                    </a:lnTo>
                    <a:lnTo>
                      <a:pt x="0" y="2"/>
                    </a:lnTo>
                    <a:lnTo>
                      <a:pt x="1" y="0"/>
                    </a:lnTo>
                    <a:lnTo>
                      <a:pt x="3" y="0"/>
                    </a:lnTo>
                    <a:lnTo>
                      <a:pt x="5"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6" name="Freeform 56"/>
              <p:cNvSpPr>
                <a:spLocks/>
              </p:cNvSpPr>
              <p:nvPr/>
            </p:nvSpPr>
            <p:spPr bwMode="auto">
              <a:xfrm>
                <a:off x="3716" y="3967"/>
                <a:ext cx="5" cy="6"/>
              </a:xfrm>
              <a:custGeom>
                <a:avLst/>
                <a:gdLst>
                  <a:gd name="T0" fmla="*/ 5 w 5"/>
                  <a:gd name="T1" fmla="*/ 2 h 6"/>
                  <a:gd name="T2" fmla="*/ 5 w 5"/>
                  <a:gd name="T3" fmla="*/ 5 h 6"/>
                  <a:gd name="T4" fmla="*/ 2 w 5"/>
                  <a:gd name="T5" fmla="*/ 6 h 6"/>
                  <a:gd name="T6" fmla="*/ 0 w 5"/>
                  <a:gd name="T7" fmla="*/ 4 h 6"/>
                  <a:gd name="T8" fmla="*/ 1 w 5"/>
                  <a:gd name="T9" fmla="*/ 1 h 6"/>
                  <a:gd name="T10" fmla="*/ 3 w 5"/>
                  <a:gd name="T11" fmla="*/ 0 h 6"/>
                  <a:gd name="T12" fmla="*/ 5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2"/>
                    </a:moveTo>
                    <a:lnTo>
                      <a:pt x="5" y="5"/>
                    </a:lnTo>
                    <a:lnTo>
                      <a:pt x="2" y="6"/>
                    </a:lnTo>
                    <a:lnTo>
                      <a:pt x="0" y="4"/>
                    </a:lnTo>
                    <a:lnTo>
                      <a:pt x="1" y="1"/>
                    </a:lnTo>
                    <a:lnTo>
                      <a:pt x="3" y="0"/>
                    </a:lnTo>
                    <a:lnTo>
                      <a:pt x="5"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7" name="Freeform 57"/>
              <p:cNvSpPr>
                <a:spLocks/>
              </p:cNvSpPr>
              <p:nvPr/>
            </p:nvSpPr>
            <p:spPr bwMode="auto">
              <a:xfrm>
                <a:off x="3716" y="3993"/>
                <a:ext cx="5" cy="4"/>
              </a:xfrm>
              <a:custGeom>
                <a:avLst/>
                <a:gdLst>
                  <a:gd name="T0" fmla="*/ 2 w 5"/>
                  <a:gd name="T1" fmla="*/ 0 h 4"/>
                  <a:gd name="T2" fmla="*/ 5 w 5"/>
                  <a:gd name="T3" fmla="*/ 0 h 4"/>
                  <a:gd name="T4" fmla="*/ 5 w 5"/>
                  <a:gd name="T5" fmla="*/ 2 h 4"/>
                  <a:gd name="T6" fmla="*/ 3 w 5"/>
                  <a:gd name="T7" fmla="*/ 4 h 4"/>
                  <a:gd name="T8" fmla="*/ 1 w 5"/>
                  <a:gd name="T9" fmla="*/ 3 h 4"/>
                  <a:gd name="T10" fmla="*/ 0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lnTo>
                      <a:pt x="5" y="0"/>
                    </a:lnTo>
                    <a:lnTo>
                      <a:pt x="5" y="2"/>
                    </a:lnTo>
                    <a:lnTo>
                      <a:pt x="3" y="4"/>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8" name="Freeform 58"/>
              <p:cNvSpPr>
                <a:spLocks/>
              </p:cNvSpPr>
              <p:nvPr/>
            </p:nvSpPr>
            <p:spPr bwMode="auto">
              <a:xfrm>
                <a:off x="3691" y="3967"/>
                <a:ext cx="5" cy="6"/>
              </a:xfrm>
              <a:custGeom>
                <a:avLst/>
                <a:gdLst>
                  <a:gd name="T0" fmla="*/ 2 w 5"/>
                  <a:gd name="T1" fmla="*/ 0 h 6"/>
                  <a:gd name="T2" fmla="*/ 4 w 5"/>
                  <a:gd name="T3" fmla="*/ 1 h 6"/>
                  <a:gd name="T4" fmla="*/ 5 w 5"/>
                  <a:gd name="T5" fmla="*/ 4 h 6"/>
                  <a:gd name="T6" fmla="*/ 3 w 5"/>
                  <a:gd name="T7" fmla="*/ 6 h 6"/>
                  <a:gd name="T8" fmla="*/ 1 w 5"/>
                  <a:gd name="T9" fmla="*/ 5 h 6"/>
                  <a:gd name="T10" fmla="*/ 0 w 5"/>
                  <a:gd name="T11" fmla="*/ 2 h 6"/>
                  <a:gd name="T12" fmla="*/ 2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0"/>
                    </a:moveTo>
                    <a:lnTo>
                      <a:pt x="4" y="1"/>
                    </a:lnTo>
                    <a:lnTo>
                      <a:pt x="5" y="4"/>
                    </a:lnTo>
                    <a:lnTo>
                      <a:pt x="3" y="6"/>
                    </a:lnTo>
                    <a:lnTo>
                      <a:pt x="1" y="5"/>
                    </a:lnTo>
                    <a:lnTo>
                      <a:pt x="0" y="2"/>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59" name="Freeform 59"/>
              <p:cNvSpPr>
                <a:spLocks/>
              </p:cNvSpPr>
              <p:nvPr/>
            </p:nvSpPr>
            <p:spPr bwMode="auto">
              <a:xfrm>
                <a:off x="3702" y="3949"/>
                <a:ext cx="8" cy="5"/>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0" name="Freeform 60"/>
              <p:cNvSpPr>
                <a:spLocks/>
              </p:cNvSpPr>
              <p:nvPr/>
            </p:nvSpPr>
            <p:spPr bwMode="auto">
              <a:xfrm>
                <a:off x="3702" y="4010"/>
                <a:ext cx="8" cy="5"/>
              </a:xfrm>
              <a:custGeom>
                <a:avLst/>
                <a:gdLst>
                  <a:gd name="T0" fmla="*/ 9 w 9"/>
                  <a:gd name="T1" fmla="*/ 3 h 6"/>
                  <a:gd name="T2" fmla="*/ 6 w 9"/>
                  <a:gd name="T3" fmla="*/ 6 h 6"/>
                  <a:gd name="T4" fmla="*/ 4 w 9"/>
                  <a:gd name="T5" fmla="*/ 6 h 6"/>
                  <a:gd name="T6" fmla="*/ 0 w 9"/>
                  <a:gd name="T7" fmla="*/ 3 h 6"/>
                  <a:gd name="T8" fmla="*/ 0 w 9"/>
                  <a:gd name="T9" fmla="*/ 3 h 6"/>
                  <a:gd name="T10" fmla="*/ 4 w 9"/>
                  <a:gd name="T11" fmla="*/ 0 h 6"/>
                  <a:gd name="T12" fmla="*/ 6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8" y="6"/>
                      <a:pt x="6" y="6"/>
                    </a:cubicBezTo>
                    <a:cubicBezTo>
                      <a:pt x="4" y="6"/>
                      <a:pt x="4" y="6"/>
                      <a:pt x="4" y="6"/>
                    </a:cubicBezTo>
                    <a:cubicBezTo>
                      <a:pt x="2" y="6"/>
                      <a:pt x="0" y="5"/>
                      <a:pt x="0" y="3"/>
                    </a:cubicBezTo>
                    <a:cubicBezTo>
                      <a:pt x="0" y="3"/>
                      <a:pt x="0" y="3"/>
                      <a:pt x="0" y="3"/>
                    </a:cubicBezTo>
                    <a:cubicBezTo>
                      <a:pt x="0" y="1"/>
                      <a:pt x="2" y="0"/>
                      <a:pt x="4" y="0"/>
                    </a:cubicBezTo>
                    <a:cubicBezTo>
                      <a:pt x="6" y="0"/>
                      <a:pt x="6" y="0"/>
                      <a:pt x="6" y="0"/>
                    </a:cubicBezTo>
                    <a:cubicBezTo>
                      <a:pt x="8"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1" name="Freeform 61"/>
              <p:cNvSpPr>
                <a:spLocks/>
              </p:cNvSpPr>
              <p:nvPr/>
            </p:nvSpPr>
            <p:spPr bwMode="auto">
              <a:xfrm>
                <a:off x="3673" y="3978"/>
                <a:ext cx="5" cy="8"/>
              </a:xfrm>
              <a:custGeom>
                <a:avLst/>
                <a:gdLst>
                  <a:gd name="T0" fmla="*/ 3 w 6"/>
                  <a:gd name="T1" fmla="*/ 0 h 9"/>
                  <a:gd name="T2" fmla="*/ 6 w 6"/>
                  <a:gd name="T3" fmla="*/ 3 h 9"/>
                  <a:gd name="T4" fmla="*/ 6 w 6"/>
                  <a:gd name="T5" fmla="*/ 6 h 9"/>
                  <a:gd name="T6" fmla="*/ 3 w 6"/>
                  <a:gd name="T7" fmla="*/ 9 h 9"/>
                  <a:gd name="T8" fmla="*/ 3 w 6"/>
                  <a:gd name="T9" fmla="*/ 9 h 9"/>
                  <a:gd name="T10" fmla="*/ 0 w 6"/>
                  <a:gd name="T11" fmla="*/ 6 h 9"/>
                  <a:gd name="T12" fmla="*/ 0 w 6"/>
                  <a:gd name="T13" fmla="*/ 3 h 9"/>
                  <a:gd name="T14" fmla="*/ 3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3" y="0"/>
                    </a:moveTo>
                    <a:cubicBezTo>
                      <a:pt x="5" y="0"/>
                      <a:pt x="6" y="1"/>
                      <a:pt x="6" y="3"/>
                    </a:cubicBezTo>
                    <a:cubicBezTo>
                      <a:pt x="6" y="6"/>
                      <a:pt x="6" y="6"/>
                      <a:pt x="6" y="6"/>
                    </a:cubicBezTo>
                    <a:cubicBezTo>
                      <a:pt x="6" y="7"/>
                      <a:pt x="5" y="9"/>
                      <a:pt x="3" y="9"/>
                    </a:cubicBezTo>
                    <a:cubicBezTo>
                      <a:pt x="3" y="9"/>
                      <a:pt x="3" y="9"/>
                      <a:pt x="3" y="9"/>
                    </a:cubicBezTo>
                    <a:cubicBezTo>
                      <a:pt x="1" y="9"/>
                      <a:pt x="0" y="7"/>
                      <a:pt x="0" y="6"/>
                    </a:cubicBezTo>
                    <a:cubicBezTo>
                      <a:pt x="0" y="3"/>
                      <a:pt x="0" y="3"/>
                      <a:pt x="0" y="3"/>
                    </a:cubicBezTo>
                    <a:cubicBezTo>
                      <a:pt x="0" y="1"/>
                      <a:pt x="1"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2" name="Freeform 62"/>
              <p:cNvSpPr>
                <a:spLocks/>
              </p:cNvSpPr>
              <p:nvPr/>
            </p:nvSpPr>
            <p:spPr bwMode="auto">
              <a:xfrm>
                <a:off x="3733" y="3978"/>
                <a:ext cx="7" cy="8"/>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3" name="Freeform 63"/>
              <p:cNvSpPr>
                <a:spLocks/>
              </p:cNvSpPr>
              <p:nvPr/>
            </p:nvSpPr>
            <p:spPr bwMode="auto">
              <a:xfrm>
                <a:off x="3675" y="3963"/>
                <a:ext cx="9" cy="9"/>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4" name="Freeform 64"/>
              <p:cNvSpPr>
                <a:spLocks/>
              </p:cNvSpPr>
              <p:nvPr/>
            </p:nvSpPr>
            <p:spPr bwMode="auto">
              <a:xfrm>
                <a:off x="3729" y="3993"/>
                <a:ext cx="8" cy="8"/>
              </a:xfrm>
              <a:custGeom>
                <a:avLst/>
                <a:gdLst>
                  <a:gd name="T0" fmla="*/ 6 w 9"/>
                  <a:gd name="T1" fmla="*/ 1 h 9"/>
                  <a:gd name="T2" fmla="*/ 8 w 9"/>
                  <a:gd name="T3" fmla="*/ 5 h 9"/>
                  <a:gd name="T4" fmla="*/ 6 w 9"/>
                  <a:gd name="T5" fmla="*/ 7 h 9"/>
                  <a:gd name="T6" fmla="*/ 2 w 9"/>
                  <a:gd name="T7" fmla="*/ 9 h 9"/>
                  <a:gd name="T8" fmla="*/ 2 w 9"/>
                  <a:gd name="T9" fmla="*/ 9 h 9"/>
                  <a:gd name="T10" fmla="*/ 1 w 9"/>
                  <a:gd name="T11" fmla="*/ 4 h 9"/>
                  <a:gd name="T12" fmla="*/ 2 w 9"/>
                  <a:gd name="T13" fmla="*/ 2 h 9"/>
                  <a:gd name="T14" fmla="*/ 6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1"/>
                    </a:moveTo>
                    <a:cubicBezTo>
                      <a:pt x="8" y="2"/>
                      <a:pt x="9" y="4"/>
                      <a:pt x="8" y="5"/>
                    </a:cubicBezTo>
                    <a:cubicBezTo>
                      <a:pt x="6" y="7"/>
                      <a:pt x="6" y="7"/>
                      <a:pt x="6" y="7"/>
                    </a:cubicBezTo>
                    <a:cubicBezTo>
                      <a:pt x="6" y="9"/>
                      <a:pt x="4" y="9"/>
                      <a:pt x="2" y="9"/>
                    </a:cubicBezTo>
                    <a:cubicBezTo>
                      <a:pt x="2" y="9"/>
                      <a:pt x="2" y="9"/>
                      <a:pt x="2" y="9"/>
                    </a:cubicBezTo>
                    <a:cubicBezTo>
                      <a:pt x="1" y="8"/>
                      <a:pt x="0" y="6"/>
                      <a:pt x="1" y="4"/>
                    </a:cubicBezTo>
                    <a:cubicBezTo>
                      <a:pt x="2" y="2"/>
                      <a:pt x="2" y="2"/>
                      <a:pt x="2" y="2"/>
                    </a:cubicBezTo>
                    <a:cubicBezTo>
                      <a:pt x="3" y="0"/>
                      <a:pt x="5" y="0"/>
                      <a:pt x="6"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5" name="Freeform 65"/>
              <p:cNvSpPr>
                <a:spLocks/>
              </p:cNvSpPr>
              <p:nvPr/>
            </p:nvSpPr>
            <p:spPr bwMode="auto">
              <a:xfrm>
                <a:off x="3687" y="4005"/>
                <a:ext cx="8" cy="8"/>
              </a:xfrm>
              <a:custGeom>
                <a:avLst/>
                <a:gdLst>
                  <a:gd name="T0" fmla="*/ 1 w 9"/>
                  <a:gd name="T1" fmla="*/ 2 h 8"/>
                  <a:gd name="T2" fmla="*/ 5 w 9"/>
                  <a:gd name="T3" fmla="*/ 0 h 8"/>
                  <a:gd name="T4" fmla="*/ 7 w 9"/>
                  <a:gd name="T5" fmla="*/ 2 h 8"/>
                  <a:gd name="T6" fmla="*/ 9 w 9"/>
                  <a:gd name="T7" fmla="*/ 6 h 8"/>
                  <a:gd name="T8" fmla="*/ 9 w 9"/>
                  <a:gd name="T9" fmla="*/ 6 h 8"/>
                  <a:gd name="T10" fmla="*/ 4 w 9"/>
                  <a:gd name="T11" fmla="*/ 7 h 8"/>
                  <a:gd name="T12" fmla="*/ 2 w 9"/>
                  <a:gd name="T13" fmla="*/ 6 h 8"/>
                  <a:gd name="T14" fmla="*/ 1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2"/>
                    </a:moveTo>
                    <a:cubicBezTo>
                      <a:pt x="1" y="0"/>
                      <a:pt x="3" y="0"/>
                      <a:pt x="5" y="0"/>
                    </a:cubicBezTo>
                    <a:cubicBezTo>
                      <a:pt x="7" y="2"/>
                      <a:pt x="7" y="2"/>
                      <a:pt x="7" y="2"/>
                    </a:cubicBezTo>
                    <a:cubicBezTo>
                      <a:pt x="9" y="2"/>
                      <a:pt x="9" y="4"/>
                      <a:pt x="9" y="6"/>
                    </a:cubicBezTo>
                    <a:cubicBezTo>
                      <a:pt x="9" y="6"/>
                      <a:pt x="9" y="6"/>
                      <a:pt x="9" y="6"/>
                    </a:cubicBezTo>
                    <a:cubicBezTo>
                      <a:pt x="8" y="8"/>
                      <a:pt x="6" y="8"/>
                      <a:pt x="4" y="7"/>
                    </a:cubicBezTo>
                    <a:cubicBezTo>
                      <a:pt x="2" y="6"/>
                      <a:pt x="2" y="6"/>
                      <a:pt x="2" y="6"/>
                    </a:cubicBezTo>
                    <a:cubicBezTo>
                      <a:pt x="0"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6" name="Freeform 66"/>
              <p:cNvSpPr>
                <a:spLocks/>
              </p:cNvSpPr>
              <p:nvPr/>
            </p:nvSpPr>
            <p:spPr bwMode="auto">
              <a:xfrm>
                <a:off x="3716" y="3952"/>
                <a:ext cx="9" cy="7"/>
              </a:xfrm>
              <a:custGeom>
                <a:avLst/>
                <a:gdLst>
                  <a:gd name="T0" fmla="*/ 1 w 10"/>
                  <a:gd name="T1" fmla="*/ 2 h 8"/>
                  <a:gd name="T2" fmla="*/ 6 w 10"/>
                  <a:gd name="T3" fmla="*/ 1 h 8"/>
                  <a:gd name="T4" fmla="*/ 8 w 10"/>
                  <a:gd name="T5" fmla="*/ 2 h 8"/>
                  <a:gd name="T6" fmla="*/ 9 w 10"/>
                  <a:gd name="T7" fmla="*/ 6 h 8"/>
                  <a:gd name="T8" fmla="*/ 9 w 10"/>
                  <a:gd name="T9" fmla="*/ 6 h 8"/>
                  <a:gd name="T10" fmla="*/ 5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6" y="1"/>
                    </a:cubicBezTo>
                    <a:cubicBezTo>
                      <a:pt x="8" y="2"/>
                      <a:pt x="8" y="2"/>
                      <a:pt x="8" y="2"/>
                    </a:cubicBezTo>
                    <a:cubicBezTo>
                      <a:pt x="9" y="3"/>
                      <a:pt x="10" y="5"/>
                      <a:pt x="9" y="6"/>
                    </a:cubicBezTo>
                    <a:cubicBezTo>
                      <a:pt x="9" y="6"/>
                      <a:pt x="9" y="6"/>
                      <a:pt x="9" y="6"/>
                    </a:cubicBezTo>
                    <a:cubicBezTo>
                      <a:pt x="8" y="8"/>
                      <a:pt x="6" y="8"/>
                      <a:pt x="5"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7" name="Freeform 67"/>
              <p:cNvSpPr>
                <a:spLocks/>
              </p:cNvSpPr>
              <p:nvPr/>
            </p:nvSpPr>
            <p:spPr bwMode="auto">
              <a:xfrm>
                <a:off x="3686" y="3952"/>
                <a:ext cx="8" cy="8"/>
              </a:xfrm>
              <a:custGeom>
                <a:avLst/>
                <a:gdLst>
                  <a:gd name="T0" fmla="*/ 9 w 9"/>
                  <a:gd name="T1" fmla="*/ 2 h 9"/>
                  <a:gd name="T2" fmla="*/ 7 w 9"/>
                  <a:gd name="T3" fmla="*/ 7 h 9"/>
                  <a:gd name="T4" fmla="*/ 5 w 9"/>
                  <a:gd name="T5" fmla="*/ 8 h 9"/>
                  <a:gd name="T6" fmla="*/ 1 w 9"/>
                  <a:gd name="T7" fmla="*/ 7 h 9"/>
                  <a:gd name="T8" fmla="*/ 1 w 9"/>
                  <a:gd name="T9" fmla="*/ 7 h 9"/>
                  <a:gd name="T10" fmla="*/ 2 w 9"/>
                  <a:gd name="T11" fmla="*/ 2 h 9"/>
                  <a:gd name="T12" fmla="*/ 4 w 9"/>
                  <a:gd name="T13" fmla="*/ 1 h 9"/>
                  <a:gd name="T14" fmla="*/ 9 w 9"/>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2"/>
                    </a:moveTo>
                    <a:cubicBezTo>
                      <a:pt x="9" y="4"/>
                      <a:pt x="9" y="6"/>
                      <a:pt x="7" y="7"/>
                    </a:cubicBezTo>
                    <a:cubicBezTo>
                      <a:pt x="5" y="8"/>
                      <a:pt x="5" y="8"/>
                      <a:pt x="5" y="8"/>
                    </a:cubicBezTo>
                    <a:cubicBezTo>
                      <a:pt x="4" y="9"/>
                      <a:pt x="2" y="8"/>
                      <a:pt x="1" y="7"/>
                    </a:cubicBezTo>
                    <a:cubicBezTo>
                      <a:pt x="1" y="7"/>
                      <a:pt x="1" y="7"/>
                      <a:pt x="1" y="7"/>
                    </a:cubicBezTo>
                    <a:cubicBezTo>
                      <a:pt x="0" y="5"/>
                      <a:pt x="0"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8" name="Freeform 68"/>
              <p:cNvSpPr>
                <a:spLocks/>
              </p:cNvSpPr>
              <p:nvPr/>
            </p:nvSpPr>
            <p:spPr bwMode="auto">
              <a:xfrm>
                <a:off x="3717" y="4004"/>
                <a:ext cx="9" cy="9"/>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69" name="Freeform 69"/>
              <p:cNvSpPr>
                <a:spLocks/>
              </p:cNvSpPr>
              <p:nvPr/>
            </p:nvSpPr>
            <p:spPr bwMode="auto">
              <a:xfrm>
                <a:off x="3676" y="3993"/>
                <a:ext cx="8" cy="9"/>
              </a:xfrm>
              <a:custGeom>
                <a:avLst/>
                <a:gdLst>
                  <a:gd name="T0" fmla="*/ 2 w 8"/>
                  <a:gd name="T1" fmla="*/ 1 h 9"/>
                  <a:gd name="T2" fmla="*/ 6 w 8"/>
                  <a:gd name="T3" fmla="*/ 2 h 9"/>
                  <a:gd name="T4" fmla="*/ 7 w 8"/>
                  <a:gd name="T5" fmla="*/ 4 h 9"/>
                  <a:gd name="T6" fmla="*/ 6 w 8"/>
                  <a:gd name="T7" fmla="*/ 8 h 9"/>
                  <a:gd name="T8" fmla="*/ 6 w 8"/>
                  <a:gd name="T9" fmla="*/ 8 h 9"/>
                  <a:gd name="T10" fmla="*/ 2 w 8"/>
                  <a:gd name="T11" fmla="*/ 7 h 9"/>
                  <a:gd name="T12" fmla="*/ 1 w 8"/>
                  <a:gd name="T13" fmla="*/ 5 h 9"/>
                  <a:gd name="T14" fmla="*/ 2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1"/>
                    </a:moveTo>
                    <a:cubicBezTo>
                      <a:pt x="3" y="0"/>
                      <a:pt x="5" y="0"/>
                      <a:pt x="6" y="2"/>
                    </a:cubicBezTo>
                    <a:cubicBezTo>
                      <a:pt x="7" y="4"/>
                      <a:pt x="7" y="4"/>
                      <a:pt x="7" y="4"/>
                    </a:cubicBezTo>
                    <a:cubicBezTo>
                      <a:pt x="8" y="6"/>
                      <a:pt x="8" y="8"/>
                      <a:pt x="6" y="8"/>
                    </a:cubicBezTo>
                    <a:cubicBezTo>
                      <a:pt x="6" y="8"/>
                      <a:pt x="6" y="8"/>
                      <a:pt x="6"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0" name="Freeform 70"/>
              <p:cNvSpPr>
                <a:spLocks/>
              </p:cNvSpPr>
              <p:nvPr/>
            </p:nvSpPr>
            <p:spPr bwMode="auto">
              <a:xfrm>
                <a:off x="3728" y="3962"/>
                <a:ext cx="8" cy="9"/>
              </a:xfrm>
              <a:custGeom>
                <a:avLst/>
                <a:gdLst>
                  <a:gd name="T0" fmla="*/ 2 w 9"/>
                  <a:gd name="T1" fmla="*/ 1 h 10"/>
                  <a:gd name="T2" fmla="*/ 7 w 9"/>
                  <a:gd name="T3" fmla="*/ 2 h 10"/>
                  <a:gd name="T4" fmla="*/ 8 w 9"/>
                  <a:gd name="T5" fmla="*/ 5 h 10"/>
                  <a:gd name="T6" fmla="*/ 7 w 9"/>
                  <a:gd name="T7" fmla="*/ 9 h 10"/>
                  <a:gd name="T8" fmla="*/ 7 w 9"/>
                  <a:gd name="T9" fmla="*/ 9 h 10"/>
                  <a:gd name="T10" fmla="*/ 3 w 9"/>
                  <a:gd name="T11" fmla="*/ 8 h 10"/>
                  <a:gd name="T12" fmla="*/ 1 w 9"/>
                  <a:gd name="T13" fmla="*/ 6 h 10"/>
                  <a:gd name="T14" fmla="*/ 2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
                    </a:moveTo>
                    <a:cubicBezTo>
                      <a:pt x="4" y="0"/>
                      <a:pt x="6" y="1"/>
                      <a:pt x="7" y="2"/>
                    </a:cubicBezTo>
                    <a:cubicBezTo>
                      <a:pt x="8" y="5"/>
                      <a:pt x="8" y="5"/>
                      <a:pt x="8" y="5"/>
                    </a:cubicBezTo>
                    <a:cubicBezTo>
                      <a:pt x="9" y="6"/>
                      <a:pt x="9" y="8"/>
                      <a:pt x="7" y="9"/>
                    </a:cubicBezTo>
                    <a:cubicBezTo>
                      <a:pt x="7" y="9"/>
                      <a:pt x="7" y="9"/>
                      <a:pt x="7" y="9"/>
                    </a:cubicBezTo>
                    <a:cubicBezTo>
                      <a:pt x="6" y="10"/>
                      <a:pt x="4" y="10"/>
                      <a:pt x="3" y="8"/>
                    </a:cubicBezTo>
                    <a:cubicBezTo>
                      <a:pt x="1" y="6"/>
                      <a:pt x="1" y="6"/>
                      <a:pt x="1" y="6"/>
                    </a:cubicBezTo>
                    <a:cubicBezTo>
                      <a:pt x="0" y="4"/>
                      <a:pt x="1"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1" name="Oval 71"/>
              <p:cNvSpPr>
                <a:spLocks noChangeArrowheads="1"/>
              </p:cNvSpPr>
              <p:nvPr/>
            </p:nvSpPr>
            <p:spPr bwMode="auto">
              <a:xfrm>
                <a:off x="3490" y="3915"/>
                <a:ext cx="132" cy="13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2" name="Oval 72"/>
              <p:cNvSpPr>
                <a:spLocks noChangeArrowheads="1"/>
              </p:cNvSpPr>
              <p:nvPr/>
            </p:nvSpPr>
            <p:spPr bwMode="auto">
              <a:xfrm>
                <a:off x="3519" y="3945"/>
                <a:ext cx="74" cy="74"/>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3" name="Oval 73"/>
              <p:cNvSpPr>
                <a:spLocks noChangeArrowheads="1"/>
              </p:cNvSpPr>
              <p:nvPr/>
            </p:nvSpPr>
            <p:spPr bwMode="auto">
              <a:xfrm>
                <a:off x="3532" y="3958"/>
                <a:ext cx="48" cy="48"/>
              </a:xfrm>
              <a:prstGeom prst="ellipse">
                <a:avLst/>
              </a:prstGeom>
              <a:solidFill>
                <a:srgbClr val="9D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4" name="Oval 74"/>
              <p:cNvSpPr>
                <a:spLocks noChangeArrowheads="1"/>
              </p:cNvSpPr>
              <p:nvPr/>
            </p:nvSpPr>
            <p:spPr bwMode="auto">
              <a:xfrm>
                <a:off x="3543" y="3970"/>
                <a:ext cx="26" cy="24"/>
              </a:xfrm>
              <a:prstGeom prst="ellipse">
                <a:avLst/>
              </a:pr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5" name="Freeform 75"/>
              <p:cNvSpPr>
                <a:spLocks/>
              </p:cNvSpPr>
              <p:nvPr/>
            </p:nvSpPr>
            <p:spPr bwMode="auto">
              <a:xfrm>
                <a:off x="3553" y="3963"/>
                <a:ext cx="6" cy="4"/>
              </a:xfrm>
              <a:custGeom>
                <a:avLst/>
                <a:gdLst>
                  <a:gd name="T0" fmla="*/ 2 w 6"/>
                  <a:gd name="T1" fmla="*/ 4 h 4"/>
                  <a:gd name="T2" fmla="*/ 0 w 6"/>
                  <a:gd name="T3" fmla="*/ 1 h 4"/>
                  <a:gd name="T4" fmla="*/ 2 w 6"/>
                  <a:gd name="T5" fmla="*/ 0 h 4"/>
                  <a:gd name="T6" fmla="*/ 4 w 6"/>
                  <a:gd name="T7" fmla="*/ 0 h 4"/>
                  <a:gd name="T8" fmla="*/ 6 w 6"/>
                  <a:gd name="T9" fmla="*/ 1 h 4"/>
                  <a:gd name="T10" fmla="*/ 4 w 6"/>
                  <a:gd name="T11" fmla="*/ 4 h 4"/>
                  <a:gd name="T12" fmla="*/ 2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4"/>
                    </a:moveTo>
                    <a:lnTo>
                      <a:pt x="0" y="1"/>
                    </a:lnTo>
                    <a:lnTo>
                      <a:pt x="2" y="0"/>
                    </a:lnTo>
                    <a:lnTo>
                      <a:pt x="4" y="0"/>
                    </a:lnTo>
                    <a:lnTo>
                      <a:pt x="6" y="1"/>
                    </a:lnTo>
                    <a:lnTo>
                      <a:pt x="4" y="4"/>
                    </a:lnTo>
                    <a:lnTo>
                      <a:pt x="2"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6" name="Freeform 76"/>
              <p:cNvSpPr>
                <a:spLocks/>
              </p:cNvSpPr>
              <p:nvPr/>
            </p:nvSpPr>
            <p:spPr bwMode="auto">
              <a:xfrm>
                <a:off x="3553" y="3998"/>
                <a:ext cx="6" cy="5"/>
              </a:xfrm>
              <a:custGeom>
                <a:avLst/>
                <a:gdLst>
                  <a:gd name="T0" fmla="*/ 2 w 6"/>
                  <a:gd name="T1" fmla="*/ 5 h 5"/>
                  <a:gd name="T2" fmla="*/ 0 w 6"/>
                  <a:gd name="T3" fmla="*/ 2 h 5"/>
                  <a:gd name="T4" fmla="*/ 2 w 6"/>
                  <a:gd name="T5" fmla="*/ 0 h 5"/>
                  <a:gd name="T6" fmla="*/ 4 w 6"/>
                  <a:gd name="T7" fmla="*/ 0 h 5"/>
                  <a:gd name="T8" fmla="*/ 6 w 6"/>
                  <a:gd name="T9" fmla="*/ 2 h 5"/>
                  <a:gd name="T10" fmla="*/ 4 w 6"/>
                  <a:gd name="T11" fmla="*/ 5 h 5"/>
                  <a:gd name="T12" fmla="*/ 2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5"/>
                    </a:moveTo>
                    <a:lnTo>
                      <a:pt x="0" y="2"/>
                    </a:lnTo>
                    <a:lnTo>
                      <a:pt x="2" y="0"/>
                    </a:lnTo>
                    <a:lnTo>
                      <a:pt x="4" y="0"/>
                    </a:lnTo>
                    <a:lnTo>
                      <a:pt x="6" y="2"/>
                    </a:lnTo>
                    <a:lnTo>
                      <a:pt x="4" y="5"/>
                    </a:lnTo>
                    <a:lnTo>
                      <a:pt x="2" y="5"/>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7" name="Freeform 77"/>
              <p:cNvSpPr>
                <a:spLocks/>
              </p:cNvSpPr>
              <p:nvPr/>
            </p:nvSpPr>
            <p:spPr bwMode="auto">
              <a:xfrm>
                <a:off x="3536" y="3980"/>
                <a:ext cx="5" cy="5"/>
              </a:xfrm>
              <a:custGeom>
                <a:avLst/>
                <a:gdLst>
                  <a:gd name="T0" fmla="*/ 5 w 5"/>
                  <a:gd name="T1" fmla="*/ 4 h 5"/>
                  <a:gd name="T2" fmla="*/ 3 w 5"/>
                  <a:gd name="T3" fmla="*/ 5 h 5"/>
                  <a:gd name="T4" fmla="*/ 0 w 5"/>
                  <a:gd name="T5" fmla="*/ 4 h 5"/>
                  <a:gd name="T6" fmla="*/ 0 w 5"/>
                  <a:gd name="T7" fmla="*/ 1 h 5"/>
                  <a:gd name="T8" fmla="*/ 3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3" y="5"/>
                    </a:lnTo>
                    <a:lnTo>
                      <a:pt x="0" y="4"/>
                    </a:lnTo>
                    <a:lnTo>
                      <a:pt x="0" y="1"/>
                    </a:lnTo>
                    <a:lnTo>
                      <a:pt x="3"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8" name="Freeform 78"/>
              <p:cNvSpPr>
                <a:spLocks/>
              </p:cNvSpPr>
              <p:nvPr/>
            </p:nvSpPr>
            <p:spPr bwMode="auto">
              <a:xfrm>
                <a:off x="3571" y="3980"/>
                <a:ext cx="5" cy="5"/>
              </a:xfrm>
              <a:custGeom>
                <a:avLst/>
                <a:gdLst>
                  <a:gd name="T0" fmla="*/ 5 w 5"/>
                  <a:gd name="T1" fmla="*/ 4 h 5"/>
                  <a:gd name="T2" fmla="*/ 2 w 5"/>
                  <a:gd name="T3" fmla="*/ 5 h 5"/>
                  <a:gd name="T4" fmla="*/ 0 w 5"/>
                  <a:gd name="T5" fmla="*/ 4 h 5"/>
                  <a:gd name="T6" fmla="*/ 0 w 5"/>
                  <a:gd name="T7" fmla="*/ 1 h 5"/>
                  <a:gd name="T8" fmla="*/ 2 w 5"/>
                  <a:gd name="T9" fmla="*/ 0 h 5"/>
                  <a:gd name="T10" fmla="*/ 5 w 5"/>
                  <a:gd name="T11" fmla="*/ 1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2" y="5"/>
                    </a:lnTo>
                    <a:lnTo>
                      <a:pt x="0" y="4"/>
                    </a:lnTo>
                    <a:lnTo>
                      <a:pt x="0" y="1"/>
                    </a:lnTo>
                    <a:lnTo>
                      <a:pt x="2" y="0"/>
                    </a:lnTo>
                    <a:lnTo>
                      <a:pt x="5" y="1"/>
                    </a:lnTo>
                    <a:lnTo>
                      <a:pt x="5" y="4"/>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79" name="Freeform 79"/>
              <p:cNvSpPr>
                <a:spLocks/>
              </p:cNvSpPr>
              <p:nvPr/>
            </p:nvSpPr>
            <p:spPr bwMode="auto">
              <a:xfrm>
                <a:off x="3542" y="3993"/>
                <a:ext cx="4" cy="4"/>
              </a:xfrm>
              <a:custGeom>
                <a:avLst/>
                <a:gdLst>
                  <a:gd name="T0" fmla="*/ 4 w 4"/>
                  <a:gd name="T1" fmla="*/ 1 h 4"/>
                  <a:gd name="T2" fmla="*/ 3 w 4"/>
                  <a:gd name="T3" fmla="*/ 3 h 4"/>
                  <a:gd name="T4" fmla="*/ 1 w 4"/>
                  <a:gd name="T5" fmla="*/ 4 h 4"/>
                  <a:gd name="T6" fmla="*/ 0 w 4"/>
                  <a:gd name="T7" fmla="*/ 2 h 4"/>
                  <a:gd name="T8" fmla="*/ 0 w 4"/>
                  <a:gd name="T9" fmla="*/ 0 h 4"/>
                  <a:gd name="T10" fmla="*/ 2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lnTo>
                      <a:pt x="3" y="3"/>
                    </a:lnTo>
                    <a:lnTo>
                      <a:pt x="1" y="4"/>
                    </a:lnTo>
                    <a:lnTo>
                      <a:pt x="0" y="2"/>
                    </a:lnTo>
                    <a:lnTo>
                      <a:pt x="0" y="0"/>
                    </a:lnTo>
                    <a:lnTo>
                      <a:pt x="2" y="0"/>
                    </a:lnTo>
                    <a:lnTo>
                      <a:pt x="4" y="1"/>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0" name="Freeform 80"/>
              <p:cNvSpPr>
                <a:spLocks/>
              </p:cNvSpPr>
              <p:nvPr/>
            </p:nvSpPr>
            <p:spPr bwMode="auto">
              <a:xfrm>
                <a:off x="3566" y="3967"/>
                <a:ext cx="4" cy="6"/>
              </a:xfrm>
              <a:custGeom>
                <a:avLst/>
                <a:gdLst>
                  <a:gd name="T0" fmla="*/ 4 w 4"/>
                  <a:gd name="T1" fmla="*/ 2 h 6"/>
                  <a:gd name="T2" fmla="*/ 4 w 4"/>
                  <a:gd name="T3" fmla="*/ 5 h 6"/>
                  <a:gd name="T4" fmla="*/ 2 w 4"/>
                  <a:gd name="T5" fmla="*/ 6 h 6"/>
                  <a:gd name="T6" fmla="*/ 0 w 4"/>
                  <a:gd name="T7" fmla="*/ 4 h 6"/>
                  <a:gd name="T8" fmla="*/ 1 w 4"/>
                  <a:gd name="T9" fmla="*/ 1 h 6"/>
                  <a:gd name="T10" fmla="*/ 3 w 4"/>
                  <a:gd name="T11" fmla="*/ 0 h 6"/>
                  <a:gd name="T12" fmla="*/ 4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2"/>
                    </a:moveTo>
                    <a:lnTo>
                      <a:pt x="4" y="5"/>
                    </a:lnTo>
                    <a:lnTo>
                      <a:pt x="2" y="6"/>
                    </a:lnTo>
                    <a:lnTo>
                      <a:pt x="0" y="4"/>
                    </a:lnTo>
                    <a:lnTo>
                      <a:pt x="1" y="1"/>
                    </a:lnTo>
                    <a:lnTo>
                      <a:pt x="3" y="0"/>
                    </a:lnTo>
                    <a:lnTo>
                      <a:pt x="4" y="2"/>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1" name="Freeform 81"/>
              <p:cNvSpPr>
                <a:spLocks/>
              </p:cNvSpPr>
              <p:nvPr/>
            </p:nvSpPr>
            <p:spPr bwMode="auto">
              <a:xfrm>
                <a:off x="3566" y="3993"/>
                <a:ext cx="4" cy="4"/>
              </a:xfrm>
              <a:custGeom>
                <a:avLst/>
                <a:gdLst>
                  <a:gd name="T0" fmla="*/ 2 w 4"/>
                  <a:gd name="T1" fmla="*/ 0 h 4"/>
                  <a:gd name="T2" fmla="*/ 4 w 4"/>
                  <a:gd name="T3" fmla="*/ 0 h 4"/>
                  <a:gd name="T4" fmla="*/ 4 w 4"/>
                  <a:gd name="T5" fmla="*/ 2 h 4"/>
                  <a:gd name="T6" fmla="*/ 3 w 4"/>
                  <a:gd name="T7" fmla="*/ 4 h 4"/>
                  <a:gd name="T8" fmla="*/ 1 w 4"/>
                  <a:gd name="T9" fmla="*/ 3 h 4"/>
                  <a:gd name="T10" fmla="*/ 0 w 4"/>
                  <a:gd name="T11" fmla="*/ 1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4" y="0"/>
                    </a:lnTo>
                    <a:lnTo>
                      <a:pt x="4" y="2"/>
                    </a:lnTo>
                    <a:lnTo>
                      <a:pt x="3" y="4"/>
                    </a:lnTo>
                    <a:lnTo>
                      <a:pt x="1" y="3"/>
                    </a:lnTo>
                    <a:lnTo>
                      <a:pt x="0" y="1"/>
                    </a:lnTo>
                    <a:lnTo>
                      <a:pt x="2"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2" name="Freeform 82"/>
              <p:cNvSpPr>
                <a:spLocks/>
              </p:cNvSpPr>
              <p:nvPr/>
            </p:nvSpPr>
            <p:spPr bwMode="auto">
              <a:xfrm>
                <a:off x="3542" y="3967"/>
                <a:ext cx="4" cy="6"/>
              </a:xfrm>
              <a:custGeom>
                <a:avLst/>
                <a:gdLst>
                  <a:gd name="T0" fmla="*/ 1 w 4"/>
                  <a:gd name="T1" fmla="*/ 0 h 6"/>
                  <a:gd name="T2" fmla="*/ 3 w 4"/>
                  <a:gd name="T3" fmla="*/ 1 h 6"/>
                  <a:gd name="T4" fmla="*/ 4 w 4"/>
                  <a:gd name="T5" fmla="*/ 4 h 6"/>
                  <a:gd name="T6" fmla="*/ 2 w 4"/>
                  <a:gd name="T7" fmla="*/ 6 h 6"/>
                  <a:gd name="T8" fmla="*/ 0 w 4"/>
                  <a:gd name="T9" fmla="*/ 5 h 6"/>
                  <a:gd name="T10" fmla="*/ 0 w 4"/>
                  <a:gd name="T11" fmla="*/ 2 h 6"/>
                  <a:gd name="T12" fmla="*/ 1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0"/>
                    </a:moveTo>
                    <a:lnTo>
                      <a:pt x="3" y="1"/>
                    </a:lnTo>
                    <a:lnTo>
                      <a:pt x="4" y="4"/>
                    </a:lnTo>
                    <a:lnTo>
                      <a:pt x="2" y="6"/>
                    </a:lnTo>
                    <a:lnTo>
                      <a:pt x="0" y="5"/>
                    </a:lnTo>
                    <a:lnTo>
                      <a:pt x="0" y="2"/>
                    </a:lnTo>
                    <a:lnTo>
                      <a:pt x="1" y="0"/>
                    </a:lnTo>
                    <a:close/>
                  </a:path>
                </a:pathLst>
              </a:cu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3" name="Freeform 83"/>
              <p:cNvSpPr>
                <a:spLocks/>
              </p:cNvSpPr>
              <p:nvPr/>
            </p:nvSpPr>
            <p:spPr bwMode="auto">
              <a:xfrm>
                <a:off x="3552" y="3949"/>
                <a:ext cx="9" cy="5"/>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4" name="Freeform 84"/>
              <p:cNvSpPr>
                <a:spLocks/>
              </p:cNvSpPr>
              <p:nvPr/>
            </p:nvSpPr>
            <p:spPr bwMode="auto">
              <a:xfrm>
                <a:off x="3552" y="4010"/>
                <a:ext cx="9" cy="5"/>
              </a:xfrm>
              <a:custGeom>
                <a:avLst/>
                <a:gdLst>
                  <a:gd name="T0" fmla="*/ 9 w 9"/>
                  <a:gd name="T1" fmla="*/ 3 h 6"/>
                  <a:gd name="T2" fmla="*/ 5 w 9"/>
                  <a:gd name="T3" fmla="*/ 6 h 6"/>
                  <a:gd name="T4" fmla="*/ 3 w 9"/>
                  <a:gd name="T5" fmla="*/ 6 h 6"/>
                  <a:gd name="T6" fmla="*/ 0 w 9"/>
                  <a:gd name="T7" fmla="*/ 3 h 6"/>
                  <a:gd name="T8" fmla="*/ 0 w 9"/>
                  <a:gd name="T9" fmla="*/ 3 h 6"/>
                  <a:gd name="T10" fmla="*/ 3 w 9"/>
                  <a:gd name="T11" fmla="*/ 0 h 6"/>
                  <a:gd name="T12" fmla="*/ 5 w 9"/>
                  <a:gd name="T13" fmla="*/ 0 h 6"/>
                  <a:gd name="T14" fmla="*/ 9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3"/>
                    </a:moveTo>
                    <a:cubicBezTo>
                      <a:pt x="9" y="5"/>
                      <a:pt x="7" y="6"/>
                      <a:pt x="5" y="6"/>
                    </a:cubicBezTo>
                    <a:cubicBezTo>
                      <a:pt x="3" y="6"/>
                      <a:pt x="3" y="6"/>
                      <a:pt x="3" y="6"/>
                    </a:cubicBezTo>
                    <a:cubicBezTo>
                      <a:pt x="1" y="6"/>
                      <a:pt x="0" y="5"/>
                      <a:pt x="0" y="3"/>
                    </a:cubicBezTo>
                    <a:cubicBezTo>
                      <a:pt x="0" y="3"/>
                      <a:pt x="0" y="3"/>
                      <a:pt x="0" y="3"/>
                    </a:cubicBezTo>
                    <a:cubicBezTo>
                      <a:pt x="0" y="1"/>
                      <a:pt x="1" y="0"/>
                      <a:pt x="3" y="0"/>
                    </a:cubicBezTo>
                    <a:cubicBezTo>
                      <a:pt x="5" y="0"/>
                      <a:pt x="5" y="0"/>
                      <a:pt x="5" y="0"/>
                    </a:cubicBezTo>
                    <a:cubicBezTo>
                      <a:pt x="7" y="0"/>
                      <a:pt x="9" y="1"/>
                      <a:pt x="9" y="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5" name="Freeform 85"/>
              <p:cNvSpPr>
                <a:spLocks/>
              </p:cNvSpPr>
              <p:nvPr/>
            </p:nvSpPr>
            <p:spPr bwMode="auto">
              <a:xfrm>
                <a:off x="3523" y="3978"/>
                <a:ext cx="6" cy="8"/>
              </a:xfrm>
              <a:custGeom>
                <a:avLst/>
                <a:gdLst>
                  <a:gd name="T0" fmla="*/ 3 w 7"/>
                  <a:gd name="T1" fmla="*/ 0 h 9"/>
                  <a:gd name="T2" fmla="*/ 7 w 7"/>
                  <a:gd name="T3" fmla="*/ 3 h 9"/>
                  <a:gd name="T4" fmla="*/ 7 w 7"/>
                  <a:gd name="T5" fmla="*/ 6 h 9"/>
                  <a:gd name="T6" fmla="*/ 3 w 7"/>
                  <a:gd name="T7" fmla="*/ 9 h 9"/>
                  <a:gd name="T8" fmla="*/ 3 w 7"/>
                  <a:gd name="T9" fmla="*/ 9 h 9"/>
                  <a:gd name="T10" fmla="*/ 0 w 7"/>
                  <a:gd name="T11" fmla="*/ 6 h 9"/>
                  <a:gd name="T12" fmla="*/ 0 w 7"/>
                  <a:gd name="T13" fmla="*/ 3 h 9"/>
                  <a:gd name="T14" fmla="*/ 3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0"/>
                    </a:moveTo>
                    <a:cubicBezTo>
                      <a:pt x="5" y="0"/>
                      <a:pt x="7" y="1"/>
                      <a:pt x="7" y="3"/>
                    </a:cubicBezTo>
                    <a:cubicBezTo>
                      <a:pt x="7" y="6"/>
                      <a:pt x="7" y="6"/>
                      <a:pt x="7" y="6"/>
                    </a:cubicBezTo>
                    <a:cubicBezTo>
                      <a:pt x="7" y="7"/>
                      <a:pt x="5" y="9"/>
                      <a:pt x="3" y="9"/>
                    </a:cubicBezTo>
                    <a:cubicBezTo>
                      <a:pt x="3" y="9"/>
                      <a:pt x="3" y="9"/>
                      <a:pt x="3" y="9"/>
                    </a:cubicBezTo>
                    <a:cubicBezTo>
                      <a:pt x="2" y="9"/>
                      <a:pt x="0" y="7"/>
                      <a:pt x="0" y="6"/>
                    </a:cubicBezTo>
                    <a:cubicBezTo>
                      <a:pt x="0" y="3"/>
                      <a:pt x="0" y="3"/>
                      <a:pt x="0" y="3"/>
                    </a:cubicBezTo>
                    <a:cubicBezTo>
                      <a:pt x="0" y="1"/>
                      <a:pt x="2" y="0"/>
                      <a:pt x="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6" name="Freeform 86"/>
              <p:cNvSpPr>
                <a:spLocks/>
              </p:cNvSpPr>
              <p:nvPr/>
            </p:nvSpPr>
            <p:spPr bwMode="auto">
              <a:xfrm>
                <a:off x="3583" y="3978"/>
                <a:ext cx="6" cy="8"/>
              </a:xfrm>
              <a:custGeom>
                <a:avLst/>
                <a:gdLst>
                  <a:gd name="T0" fmla="*/ 4 w 7"/>
                  <a:gd name="T1" fmla="*/ 0 h 9"/>
                  <a:gd name="T2" fmla="*/ 7 w 7"/>
                  <a:gd name="T3" fmla="*/ 3 h 9"/>
                  <a:gd name="T4" fmla="*/ 7 w 7"/>
                  <a:gd name="T5" fmla="*/ 6 h 9"/>
                  <a:gd name="T6" fmla="*/ 4 w 7"/>
                  <a:gd name="T7" fmla="*/ 9 h 9"/>
                  <a:gd name="T8" fmla="*/ 4 w 7"/>
                  <a:gd name="T9" fmla="*/ 9 h 9"/>
                  <a:gd name="T10" fmla="*/ 0 w 7"/>
                  <a:gd name="T11" fmla="*/ 6 h 9"/>
                  <a:gd name="T12" fmla="*/ 0 w 7"/>
                  <a:gd name="T13" fmla="*/ 3 h 9"/>
                  <a:gd name="T14" fmla="*/ 4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4" y="0"/>
                    </a:moveTo>
                    <a:cubicBezTo>
                      <a:pt x="5" y="0"/>
                      <a:pt x="7" y="1"/>
                      <a:pt x="7" y="3"/>
                    </a:cubicBezTo>
                    <a:cubicBezTo>
                      <a:pt x="7" y="6"/>
                      <a:pt x="7" y="6"/>
                      <a:pt x="7" y="6"/>
                    </a:cubicBezTo>
                    <a:cubicBezTo>
                      <a:pt x="7" y="7"/>
                      <a:pt x="5" y="9"/>
                      <a:pt x="4" y="9"/>
                    </a:cubicBezTo>
                    <a:cubicBezTo>
                      <a:pt x="4" y="9"/>
                      <a:pt x="4" y="9"/>
                      <a:pt x="4" y="9"/>
                    </a:cubicBezTo>
                    <a:cubicBezTo>
                      <a:pt x="2" y="9"/>
                      <a:pt x="0" y="7"/>
                      <a:pt x="0" y="6"/>
                    </a:cubicBezTo>
                    <a:cubicBezTo>
                      <a:pt x="0" y="3"/>
                      <a:pt x="0" y="3"/>
                      <a:pt x="0" y="3"/>
                    </a:cubicBezTo>
                    <a:cubicBezTo>
                      <a:pt x="0" y="1"/>
                      <a:pt x="2" y="0"/>
                      <a:pt x="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7" name="Freeform 87"/>
              <p:cNvSpPr>
                <a:spLocks/>
              </p:cNvSpPr>
              <p:nvPr/>
            </p:nvSpPr>
            <p:spPr bwMode="auto">
              <a:xfrm>
                <a:off x="3525" y="3963"/>
                <a:ext cx="8" cy="9"/>
              </a:xfrm>
              <a:custGeom>
                <a:avLst/>
                <a:gdLst>
                  <a:gd name="T0" fmla="*/ 7 w 9"/>
                  <a:gd name="T1" fmla="*/ 1 h 10"/>
                  <a:gd name="T2" fmla="*/ 8 w 9"/>
                  <a:gd name="T3" fmla="*/ 6 h 10"/>
                  <a:gd name="T4" fmla="*/ 7 w 9"/>
                  <a:gd name="T5" fmla="*/ 8 h 10"/>
                  <a:gd name="T6" fmla="*/ 2 w 9"/>
                  <a:gd name="T7" fmla="*/ 9 h 10"/>
                  <a:gd name="T8" fmla="*/ 2 w 9"/>
                  <a:gd name="T9" fmla="*/ 9 h 10"/>
                  <a:gd name="T10" fmla="*/ 1 w 9"/>
                  <a:gd name="T11" fmla="*/ 5 h 10"/>
                  <a:gd name="T12" fmla="*/ 2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8" y="2"/>
                      <a:pt x="9" y="4"/>
                      <a:pt x="8" y="6"/>
                    </a:cubicBezTo>
                    <a:cubicBezTo>
                      <a:pt x="7" y="8"/>
                      <a:pt x="7" y="8"/>
                      <a:pt x="7" y="8"/>
                    </a:cubicBezTo>
                    <a:cubicBezTo>
                      <a:pt x="6" y="9"/>
                      <a:pt x="4" y="10"/>
                      <a:pt x="2" y="9"/>
                    </a:cubicBezTo>
                    <a:cubicBezTo>
                      <a:pt x="2" y="9"/>
                      <a:pt x="2" y="9"/>
                      <a:pt x="2" y="9"/>
                    </a:cubicBezTo>
                    <a:cubicBezTo>
                      <a:pt x="1" y="8"/>
                      <a:pt x="0" y="6"/>
                      <a:pt x="1" y="5"/>
                    </a:cubicBezTo>
                    <a:cubicBezTo>
                      <a:pt x="2" y="2"/>
                      <a:pt x="2" y="2"/>
                      <a:pt x="2" y="2"/>
                    </a:cubicBezTo>
                    <a:cubicBezTo>
                      <a:pt x="3" y="1"/>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8" name="Freeform 88"/>
              <p:cNvSpPr>
                <a:spLocks/>
              </p:cNvSpPr>
              <p:nvPr/>
            </p:nvSpPr>
            <p:spPr bwMode="auto">
              <a:xfrm>
                <a:off x="3579" y="3993"/>
                <a:ext cx="8" cy="8"/>
              </a:xfrm>
              <a:custGeom>
                <a:avLst/>
                <a:gdLst>
                  <a:gd name="T0" fmla="*/ 7 w 9"/>
                  <a:gd name="T1" fmla="*/ 1 h 9"/>
                  <a:gd name="T2" fmla="*/ 8 w 9"/>
                  <a:gd name="T3" fmla="*/ 5 h 9"/>
                  <a:gd name="T4" fmla="*/ 7 w 9"/>
                  <a:gd name="T5" fmla="*/ 7 h 9"/>
                  <a:gd name="T6" fmla="*/ 2 w 9"/>
                  <a:gd name="T7" fmla="*/ 9 h 9"/>
                  <a:gd name="T8" fmla="*/ 2 w 9"/>
                  <a:gd name="T9" fmla="*/ 9 h 9"/>
                  <a:gd name="T10" fmla="*/ 1 w 9"/>
                  <a:gd name="T11" fmla="*/ 4 h 9"/>
                  <a:gd name="T12" fmla="*/ 2 w 9"/>
                  <a:gd name="T13" fmla="*/ 2 h 9"/>
                  <a:gd name="T14" fmla="*/ 7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1"/>
                    </a:moveTo>
                    <a:cubicBezTo>
                      <a:pt x="8" y="2"/>
                      <a:pt x="9" y="4"/>
                      <a:pt x="8" y="5"/>
                    </a:cubicBezTo>
                    <a:cubicBezTo>
                      <a:pt x="7" y="7"/>
                      <a:pt x="7" y="7"/>
                      <a:pt x="7" y="7"/>
                    </a:cubicBezTo>
                    <a:cubicBezTo>
                      <a:pt x="6" y="9"/>
                      <a:pt x="4" y="9"/>
                      <a:pt x="2" y="9"/>
                    </a:cubicBezTo>
                    <a:cubicBezTo>
                      <a:pt x="2" y="9"/>
                      <a:pt x="2" y="9"/>
                      <a:pt x="2" y="9"/>
                    </a:cubicBezTo>
                    <a:cubicBezTo>
                      <a:pt x="1" y="8"/>
                      <a:pt x="0" y="6"/>
                      <a:pt x="1" y="4"/>
                    </a:cubicBezTo>
                    <a:cubicBezTo>
                      <a:pt x="2" y="2"/>
                      <a:pt x="2" y="2"/>
                      <a:pt x="2" y="2"/>
                    </a:cubicBezTo>
                    <a:cubicBezTo>
                      <a:pt x="3" y="0"/>
                      <a:pt x="5" y="0"/>
                      <a:pt x="7"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89" name="Freeform 89"/>
              <p:cNvSpPr>
                <a:spLocks/>
              </p:cNvSpPr>
              <p:nvPr/>
            </p:nvSpPr>
            <p:spPr bwMode="auto">
              <a:xfrm>
                <a:off x="3537" y="4005"/>
                <a:ext cx="9" cy="8"/>
              </a:xfrm>
              <a:custGeom>
                <a:avLst/>
                <a:gdLst>
                  <a:gd name="T0" fmla="*/ 1 w 10"/>
                  <a:gd name="T1" fmla="*/ 2 h 8"/>
                  <a:gd name="T2" fmla="*/ 5 w 10"/>
                  <a:gd name="T3" fmla="*/ 0 h 8"/>
                  <a:gd name="T4" fmla="*/ 7 w 10"/>
                  <a:gd name="T5" fmla="*/ 2 h 8"/>
                  <a:gd name="T6" fmla="*/ 9 w 10"/>
                  <a:gd name="T7" fmla="*/ 6 h 8"/>
                  <a:gd name="T8" fmla="*/ 9 w 10"/>
                  <a:gd name="T9" fmla="*/ 6 h 8"/>
                  <a:gd name="T10" fmla="*/ 4 w 10"/>
                  <a:gd name="T11" fmla="*/ 7 h 8"/>
                  <a:gd name="T12" fmla="*/ 2 w 10"/>
                  <a:gd name="T13" fmla="*/ 6 h 8"/>
                  <a:gd name="T14" fmla="*/ 1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2"/>
                    </a:moveTo>
                    <a:cubicBezTo>
                      <a:pt x="2" y="0"/>
                      <a:pt x="4" y="0"/>
                      <a:pt x="5" y="0"/>
                    </a:cubicBezTo>
                    <a:cubicBezTo>
                      <a:pt x="7" y="2"/>
                      <a:pt x="7" y="2"/>
                      <a:pt x="7" y="2"/>
                    </a:cubicBezTo>
                    <a:cubicBezTo>
                      <a:pt x="9" y="2"/>
                      <a:pt x="10" y="4"/>
                      <a:pt x="9" y="6"/>
                    </a:cubicBezTo>
                    <a:cubicBezTo>
                      <a:pt x="9" y="6"/>
                      <a:pt x="9" y="6"/>
                      <a:pt x="9" y="6"/>
                    </a:cubicBezTo>
                    <a:cubicBezTo>
                      <a:pt x="8" y="8"/>
                      <a:pt x="6" y="8"/>
                      <a:pt x="4" y="7"/>
                    </a:cubicBezTo>
                    <a:cubicBezTo>
                      <a:pt x="2" y="6"/>
                      <a:pt x="2" y="6"/>
                      <a:pt x="2" y="6"/>
                    </a:cubicBezTo>
                    <a:cubicBezTo>
                      <a:pt x="1" y="5"/>
                      <a:pt x="0" y="3"/>
                      <a:pt x="1"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0" name="Freeform 90"/>
              <p:cNvSpPr>
                <a:spLocks/>
              </p:cNvSpPr>
              <p:nvPr/>
            </p:nvSpPr>
            <p:spPr bwMode="auto">
              <a:xfrm>
                <a:off x="3567" y="3952"/>
                <a:ext cx="8" cy="7"/>
              </a:xfrm>
              <a:custGeom>
                <a:avLst/>
                <a:gdLst>
                  <a:gd name="T0" fmla="*/ 0 w 9"/>
                  <a:gd name="T1" fmla="*/ 2 h 8"/>
                  <a:gd name="T2" fmla="*/ 5 w 9"/>
                  <a:gd name="T3" fmla="*/ 1 h 8"/>
                  <a:gd name="T4" fmla="*/ 7 w 9"/>
                  <a:gd name="T5" fmla="*/ 2 h 8"/>
                  <a:gd name="T6" fmla="*/ 8 w 9"/>
                  <a:gd name="T7" fmla="*/ 6 h 8"/>
                  <a:gd name="T8" fmla="*/ 8 w 9"/>
                  <a:gd name="T9" fmla="*/ 6 h 8"/>
                  <a:gd name="T10" fmla="*/ 4 w 9"/>
                  <a:gd name="T11" fmla="*/ 7 h 8"/>
                  <a:gd name="T12" fmla="*/ 2 w 9"/>
                  <a:gd name="T13" fmla="*/ 6 h 8"/>
                  <a:gd name="T14" fmla="*/ 0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2"/>
                    </a:moveTo>
                    <a:cubicBezTo>
                      <a:pt x="1" y="0"/>
                      <a:pt x="3" y="0"/>
                      <a:pt x="5" y="1"/>
                    </a:cubicBezTo>
                    <a:cubicBezTo>
                      <a:pt x="7" y="2"/>
                      <a:pt x="7" y="2"/>
                      <a:pt x="7" y="2"/>
                    </a:cubicBezTo>
                    <a:cubicBezTo>
                      <a:pt x="9" y="3"/>
                      <a:pt x="9" y="5"/>
                      <a:pt x="8" y="6"/>
                    </a:cubicBezTo>
                    <a:cubicBezTo>
                      <a:pt x="8" y="6"/>
                      <a:pt x="8" y="6"/>
                      <a:pt x="8" y="6"/>
                    </a:cubicBezTo>
                    <a:cubicBezTo>
                      <a:pt x="7" y="8"/>
                      <a:pt x="5" y="8"/>
                      <a:pt x="4" y="7"/>
                    </a:cubicBezTo>
                    <a:cubicBezTo>
                      <a:pt x="2" y="6"/>
                      <a:pt x="2" y="6"/>
                      <a:pt x="2" y="6"/>
                    </a:cubicBezTo>
                    <a:cubicBezTo>
                      <a:pt x="0" y="5"/>
                      <a:pt x="0" y="3"/>
                      <a:pt x="0"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1" name="Freeform 91"/>
              <p:cNvSpPr>
                <a:spLocks/>
              </p:cNvSpPr>
              <p:nvPr/>
            </p:nvSpPr>
            <p:spPr bwMode="auto">
              <a:xfrm>
                <a:off x="3536" y="3952"/>
                <a:ext cx="9" cy="8"/>
              </a:xfrm>
              <a:custGeom>
                <a:avLst/>
                <a:gdLst>
                  <a:gd name="T0" fmla="*/ 9 w 10"/>
                  <a:gd name="T1" fmla="*/ 2 h 9"/>
                  <a:gd name="T2" fmla="*/ 8 w 10"/>
                  <a:gd name="T3" fmla="*/ 7 h 9"/>
                  <a:gd name="T4" fmla="*/ 5 w 10"/>
                  <a:gd name="T5" fmla="*/ 8 h 9"/>
                  <a:gd name="T6" fmla="*/ 1 w 10"/>
                  <a:gd name="T7" fmla="*/ 7 h 9"/>
                  <a:gd name="T8" fmla="*/ 1 w 10"/>
                  <a:gd name="T9" fmla="*/ 7 h 9"/>
                  <a:gd name="T10" fmla="*/ 2 w 10"/>
                  <a:gd name="T11" fmla="*/ 2 h 9"/>
                  <a:gd name="T12" fmla="*/ 4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9" y="6"/>
                      <a:pt x="8" y="7"/>
                    </a:cubicBezTo>
                    <a:cubicBezTo>
                      <a:pt x="5" y="8"/>
                      <a:pt x="5" y="8"/>
                      <a:pt x="5" y="8"/>
                    </a:cubicBezTo>
                    <a:cubicBezTo>
                      <a:pt x="4" y="9"/>
                      <a:pt x="2" y="8"/>
                      <a:pt x="1" y="7"/>
                    </a:cubicBezTo>
                    <a:cubicBezTo>
                      <a:pt x="1" y="7"/>
                      <a:pt x="1" y="7"/>
                      <a:pt x="1" y="7"/>
                    </a:cubicBezTo>
                    <a:cubicBezTo>
                      <a:pt x="0" y="5"/>
                      <a:pt x="1" y="3"/>
                      <a:pt x="2" y="2"/>
                    </a:cubicBezTo>
                    <a:cubicBezTo>
                      <a:pt x="4" y="1"/>
                      <a:pt x="4" y="1"/>
                      <a:pt x="4" y="1"/>
                    </a:cubicBezTo>
                    <a:cubicBezTo>
                      <a:pt x="6" y="0"/>
                      <a:pt x="8" y="1"/>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2" name="Freeform 92"/>
              <p:cNvSpPr>
                <a:spLocks/>
              </p:cNvSpPr>
              <p:nvPr/>
            </p:nvSpPr>
            <p:spPr bwMode="auto">
              <a:xfrm>
                <a:off x="3567" y="4004"/>
                <a:ext cx="9" cy="9"/>
              </a:xfrm>
              <a:custGeom>
                <a:avLst/>
                <a:gdLst>
                  <a:gd name="T0" fmla="*/ 9 w 10"/>
                  <a:gd name="T1" fmla="*/ 2 h 9"/>
                  <a:gd name="T2" fmla="*/ 8 w 10"/>
                  <a:gd name="T3" fmla="*/ 6 h 9"/>
                  <a:gd name="T4" fmla="*/ 6 w 10"/>
                  <a:gd name="T5" fmla="*/ 8 h 9"/>
                  <a:gd name="T6" fmla="*/ 1 w 10"/>
                  <a:gd name="T7" fmla="*/ 7 h 9"/>
                  <a:gd name="T8" fmla="*/ 1 w 10"/>
                  <a:gd name="T9" fmla="*/ 7 h 9"/>
                  <a:gd name="T10" fmla="*/ 2 w 10"/>
                  <a:gd name="T11" fmla="*/ 2 h 9"/>
                  <a:gd name="T12" fmla="*/ 5 w 10"/>
                  <a:gd name="T13" fmla="*/ 1 h 9"/>
                  <a:gd name="T14" fmla="*/ 9 w 10"/>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2"/>
                    </a:moveTo>
                    <a:cubicBezTo>
                      <a:pt x="10" y="4"/>
                      <a:pt x="10" y="5"/>
                      <a:pt x="8" y="6"/>
                    </a:cubicBezTo>
                    <a:cubicBezTo>
                      <a:pt x="6" y="8"/>
                      <a:pt x="6" y="8"/>
                      <a:pt x="6" y="8"/>
                    </a:cubicBezTo>
                    <a:cubicBezTo>
                      <a:pt x="4" y="9"/>
                      <a:pt x="2" y="8"/>
                      <a:pt x="1" y="7"/>
                    </a:cubicBezTo>
                    <a:cubicBezTo>
                      <a:pt x="1" y="7"/>
                      <a:pt x="1" y="7"/>
                      <a:pt x="1" y="7"/>
                    </a:cubicBezTo>
                    <a:cubicBezTo>
                      <a:pt x="0" y="5"/>
                      <a:pt x="1" y="3"/>
                      <a:pt x="2" y="2"/>
                    </a:cubicBezTo>
                    <a:cubicBezTo>
                      <a:pt x="5" y="1"/>
                      <a:pt x="5" y="1"/>
                      <a:pt x="5" y="1"/>
                    </a:cubicBezTo>
                    <a:cubicBezTo>
                      <a:pt x="6" y="0"/>
                      <a:pt x="8" y="0"/>
                      <a:pt x="9" y="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3" name="Freeform 93"/>
              <p:cNvSpPr>
                <a:spLocks/>
              </p:cNvSpPr>
              <p:nvPr/>
            </p:nvSpPr>
            <p:spPr bwMode="auto">
              <a:xfrm>
                <a:off x="3526" y="3993"/>
                <a:ext cx="8" cy="9"/>
              </a:xfrm>
              <a:custGeom>
                <a:avLst/>
                <a:gdLst>
                  <a:gd name="T0" fmla="*/ 2 w 9"/>
                  <a:gd name="T1" fmla="*/ 1 h 9"/>
                  <a:gd name="T2" fmla="*/ 6 w 9"/>
                  <a:gd name="T3" fmla="*/ 2 h 9"/>
                  <a:gd name="T4" fmla="*/ 8 w 9"/>
                  <a:gd name="T5" fmla="*/ 4 h 9"/>
                  <a:gd name="T6" fmla="*/ 7 w 9"/>
                  <a:gd name="T7" fmla="*/ 8 h 9"/>
                  <a:gd name="T8" fmla="*/ 7 w 9"/>
                  <a:gd name="T9" fmla="*/ 8 h 9"/>
                  <a:gd name="T10" fmla="*/ 2 w 9"/>
                  <a:gd name="T11" fmla="*/ 7 h 9"/>
                  <a:gd name="T12" fmla="*/ 1 w 9"/>
                  <a:gd name="T13" fmla="*/ 5 h 9"/>
                  <a:gd name="T14" fmla="*/ 2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1"/>
                    </a:moveTo>
                    <a:cubicBezTo>
                      <a:pt x="3" y="0"/>
                      <a:pt x="5" y="0"/>
                      <a:pt x="6" y="2"/>
                    </a:cubicBezTo>
                    <a:cubicBezTo>
                      <a:pt x="8" y="4"/>
                      <a:pt x="8" y="4"/>
                      <a:pt x="8" y="4"/>
                    </a:cubicBezTo>
                    <a:cubicBezTo>
                      <a:pt x="9" y="6"/>
                      <a:pt x="8" y="8"/>
                      <a:pt x="7" y="8"/>
                    </a:cubicBezTo>
                    <a:cubicBezTo>
                      <a:pt x="7" y="8"/>
                      <a:pt x="7" y="8"/>
                      <a:pt x="7" y="8"/>
                    </a:cubicBezTo>
                    <a:cubicBezTo>
                      <a:pt x="5" y="9"/>
                      <a:pt x="3" y="9"/>
                      <a:pt x="2" y="7"/>
                    </a:cubicBezTo>
                    <a:cubicBezTo>
                      <a:pt x="1" y="5"/>
                      <a:pt x="1" y="5"/>
                      <a:pt x="1" y="5"/>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4" name="Freeform 94"/>
              <p:cNvSpPr>
                <a:spLocks/>
              </p:cNvSpPr>
              <p:nvPr/>
            </p:nvSpPr>
            <p:spPr bwMode="auto">
              <a:xfrm>
                <a:off x="3579" y="3962"/>
                <a:ext cx="7" cy="9"/>
              </a:xfrm>
              <a:custGeom>
                <a:avLst/>
                <a:gdLst>
                  <a:gd name="T0" fmla="*/ 2 w 8"/>
                  <a:gd name="T1" fmla="*/ 1 h 10"/>
                  <a:gd name="T2" fmla="*/ 6 w 8"/>
                  <a:gd name="T3" fmla="*/ 2 h 10"/>
                  <a:gd name="T4" fmla="*/ 7 w 8"/>
                  <a:gd name="T5" fmla="*/ 5 h 10"/>
                  <a:gd name="T6" fmla="*/ 6 w 8"/>
                  <a:gd name="T7" fmla="*/ 9 h 10"/>
                  <a:gd name="T8" fmla="*/ 6 w 8"/>
                  <a:gd name="T9" fmla="*/ 9 h 10"/>
                  <a:gd name="T10" fmla="*/ 2 w 8"/>
                  <a:gd name="T11" fmla="*/ 8 h 10"/>
                  <a:gd name="T12" fmla="*/ 1 w 8"/>
                  <a:gd name="T13" fmla="*/ 6 h 10"/>
                  <a:gd name="T14" fmla="*/ 2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2" y="1"/>
                    </a:moveTo>
                    <a:cubicBezTo>
                      <a:pt x="3" y="0"/>
                      <a:pt x="5" y="1"/>
                      <a:pt x="6" y="2"/>
                    </a:cubicBezTo>
                    <a:cubicBezTo>
                      <a:pt x="7" y="5"/>
                      <a:pt x="7" y="5"/>
                      <a:pt x="7" y="5"/>
                    </a:cubicBezTo>
                    <a:cubicBezTo>
                      <a:pt x="8" y="6"/>
                      <a:pt x="8" y="8"/>
                      <a:pt x="6" y="9"/>
                    </a:cubicBezTo>
                    <a:cubicBezTo>
                      <a:pt x="6" y="9"/>
                      <a:pt x="6" y="9"/>
                      <a:pt x="6" y="9"/>
                    </a:cubicBezTo>
                    <a:cubicBezTo>
                      <a:pt x="5" y="10"/>
                      <a:pt x="3" y="10"/>
                      <a:pt x="2" y="8"/>
                    </a:cubicBezTo>
                    <a:cubicBezTo>
                      <a:pt x="1" y="6"/>
                      <a:pt x="1" y="6"/>
                      <a:pt x="1" y="6"/>
                    </a:cubicBezTo>
                    <a:cubicBezTo>
                      <a:pt x="0" y="4"/>
                      <a:pt x="0" y="2"/>
                      <a:pt x="2" y="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5" name="Rectangle 95"/>
              <p:cNvSpPr>
                <a:spLocks noChangeArrowheads="1"/>
              </p:cNvSpPr>
              <p:nvPr/>
            </p:nvSpPr>
            <p:spPr bwMode="auto">
              <a:xfrm>
                <a:off x="4087" y="3747"/>
                <a:ext cx="8" cy="53"/>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6" name="Oval 96"/>
              <p:cNvSpPr>
                <a:spLocks noChangeArrowheads="1"/>
              </p:cNvSpPr>
              <p:nvPr/>
            </p:nvSpPr>
            <p:spPr bwMode="auto">
              <a:xfrm>
                <a:off x="4077" y="3802"/>
                <a:ext cx="11" cy="25"/>
              </a:xfrm>
              <a:prstGeom prst="ellipse">
                <a:avLst/>
              </a:pr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7" name="Freeform 97"/>
              <p:cNvSpPr>
                <a:spLocks/>
              </p:cNvSpPr>
              <p:nvPr/>
            </p:nvSpPr>
            <p:spPr bwMode="auto">
              <a:xfrm>
                <a:off x="4071" y="3740"/>
                <a:ext cx="28" cy="76"/>
              </a:xfrm>
              <a:custGeom>
                <a:avLst/>
                <a:gdLst>
                  <a:gd name="T0" fmla="*/ 21 w 30"/>
                  <a:gd name="T1" fmla="*/ 84 h 84"/>
                  <a:gd name="T2" fmla="*/ 0 w 30"/>
                  <a:gd name="T3" fmla="*/ 84 h 84"/>
                  <a:gd name="T4" fmla="*/ 0 w 30"/>
                  <a:gd name="T5" fmla="*/ 80 h 84"/>
                  <a:gd name="T6" fmla="*/ 21 w 30"/>
                  <a:gd name="T7" fmla="*/ 80 h 84"/>
                  <a:gd name="T8" fmla="*/ 27 w 30"/>
                  <a:gd name="T9" fmla="*/ 75 h 84"/>
                  <a:gd name="T10" fmla="*/ 27 w 30"/>
                  <a:gd name="T11" fmla="*/ 10 h 84"/>
                  <a:gd name="T12" fmla="*/ 21 w 30"/>
                  <a:gd name="T13" fmla="*/ 4 h 84"/>
                  <a:gd name="T14" fmla="*/ 0 w 30"/>
                  <a:gd name="T15" fmla="*/ 4 h 84"/>
                  <a:gd name="T16" fmla="*/ 0 w 30"/>
                  <a:gd name="T17" fmla="*/ 0 h 84"/>
                  <a:gd name="T18" fmla="*/ 21 w 30"/>
                  <a:gd name="T19" fmla="*/ 0 h 84"/>
                  <a:gd name="T20" fmla="*/ 30 w 30"/>
                  <a:gd name="T21" fmla="*/ 10 h 84"/>
                  <a:gd name="T22" fmla="*/ 30 w 30"/>
                  <a:gd name="T23" fmla="*/ 75 h 84"/>
                  <a:gd name="T24" fmla="*/ 21 w 3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4">
                    <a:moveTo>
                      <a:pt x="21" y="84"/>
                    </a:moveTo>
                    <a:cubicBezTo>
                      <a:pt x="0" y="84"/>
                      <a:pt x="0" y="84"/>
                      <a:pt x="0" y="84"/>
                    </a:cubicBezTo>
                    <a:cubicBezTo>
                      <a:pt x="0" y="80"/>
                      <a:pt x="0" y="80"/>
                      <a:pt x="0" y="80"/>
                    </a:cubicBezTo>
                    <a:cubicBezTo>
                      <a:pt x="21" y="80"/>
                      <a:pt x="21" y="80"/>
                      <a:pt x="21" y="80"/>
                    </a:cubicBezTo>
                    <a:cubicBezTo>
                      <a:pt x="24" y="80"/>
                      <a:pt x="27" y="78"/>
                      <a:pt x="27" y="75"/>
                    </a:cubicBezTo>
                    <a:cubicBezTo>
                      <a:pt x="27" y="10"/>
                      <a:pt x="27" y="10"/>
                      <a:pt x="27" y="10"/>
                    </a:cubicBezTo>
                    <a:cubicBezTo>
                      <a:pt x="27" y="7"/>
                      <a:pt x="24" y="4"/>
                      <a:pt x="21" y="4"/>
                    </a:cubicBezTo>
                    <a:cubicBezTo>
                      <a:pt x="0" y="4"/>
                      <a:pt x="0" y="4"/>
                      <a:pt x="0" y="4"/>
                    </a:cubicBezTo>
                    <a:cubicBezTo>
                      <a:pt x="0" y="0"/>
                      <a:pt x="0" y="0"/>
                      <a:pt x="0" y="0"/>
                    </a:cubicBezTo>
                    <a:cubicBezTo>
                      <a:pt x="21" y="0"/>
                      <a:pt x="21" y="0"/>
                      <a:pt x="21" y="0"/>
                    </a:cubicBezTo>
                    <a:cubicBezTo>
                      <a:pt x="26" y="0"/>
                      <a:pt x="30" y="5"/>
                      <a:pt x="30" y="10"/>
                    </a:cubicBezTo>
                    <a:cubicBezTo>
                      <a:pt x="30" y="75"/>
                      <a:pt x="30" y="75"/>
                      <a:pt x="30" y="75"/>
                    </a:cubicBezTo>
                    <a:cubicBezTo>
                      <a:pt x="30" y="80"/>
                      <a:pt x="26" y="84"/>
                      <a:pt x="21" y="84"/>
                    </a:cubicBez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8" name="Freeform 98"/>
              <p:cNvSpPr>
                <a:spLocks/>
              </p:cNvSpPr>
              <p:nvPr/>
            </p:nvSpPr>
            <p:spPr bwMode="auto">
              <a:xfrm>
                <a:off x="4103" y="3724"/>
                <a:ext cx="36" cy="25"/>
              </a:xfrm>
              <a:custGeom>
                <a:avLst/>
                <a:gdLst>
                  <a:gd name="T0" fmla="*/ 0 w 40"/>
                  <a:gd name="T1" fmla="*/ 27 h 27"/>
                  <a:gd name="T2" fmla="*/ 40 w 40"/>
                  <a:gd name="T3" fmla="*/ 27 h 27"/>
                  <a:gd name="T4" fmla="*/ 0 w 40"/>
                  <a:gd name="T5" fmla="*/ 0 h 27"/>
                  <a:gd name="T6" fmla="*/ 0 w 40"/>
                  <a:gd name="T7" fmla="*/ 27 h 27"/>
                </a:gdLst>
                <a:ahLst/>
                <a:cxnLst>
                  <a:cxn ang="0">
                    <a:pos x="T0" y="T1"/>
                  </a:cxn>
                  <a:cxn ang="0">
                    <a:pos x="T2" y="T3"/>
                  </a:cxn>
                  <a:cxn ang="0">
                    <a:pos x="T4" y="T5"/>
                  </a:cxn>
                  <a:cxn ang="0">
                    <a:pos x="T6" y="T7"/>
                  </a:cxn>
                </a:cxnLst>
                <a:rect l="0" t="0" r="r" b="b"/>
                <a:pathLst>
                  <a:path w="40" h="27">
                    <a:moveTo>
                      <a:pt x="0" y="27"/>
                    </a:moveTo>
                    <a:cubicBezTo>
                      <a:pt x="40" y="27"/>
                      <a:pt x="40" y="27"/>
                      <a:pt x="40" y="27"/>
                    </a:cubicBezTo>
                    <a:cubicBezTo>
                      <a:pt x="23" y="6"/>
                      <a:pt x="0" y="0"/>
                      <a:pt x="0" y="0"/>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199" name="Rectangle 99"/>
              <p:cNvSpPr>
                <a:spLocks noChangeArrowheads="1"/>
              </p:cNvSpPr>
              <p:nvPr/>
            </p:nvSpPr>
            <p:spPr bwMode="auto">
              <a:xfrm>
                <a:off x="4018" y="3958"/>
                <a:ext cx="98" cy="40"/>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0" name="Rectangle 100"/>
              <p:cNvSpPr>
                <a:spLocks noChangeArrowheads="1"/>
              </p:cNvSpPr>
              <p:nvPr/>
            </p:nvSpPr>
            <p:spPr bwMode="auto">
              <a:xfrm>
                <a:off x="4014" y="4000"/>
                <a:ext cx="107" cy="11"/>
              </a:xfrm>
              <a:prstGeom prst="rect">
                <a:avLst/>
              </a:prstGeom>
              <a:solidFill>
                <a:srgbClr val="8E96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1" name="Freeform 101"/>
              <p:cNvSpPr>
                <a:spLocks/>
              </p:cNvSpPr>
              <p:nvPr/>
            </p:nvSpPr>
            <p:spPr bwMode="auto">
              <a:xfrm>
                <a:off x="4129" y="3817"/>
                <a:ext cx="40" cy="92"/>
              </a:xfrm>
              <a:custGeom>
                <a:avLst/>
                <a:gdLst>
                  <a:gd name="T0" fmla="*/ 44 w 44"/>
                  <a:gd name="T1" fmla="*/ 95 h 102"/>
                  <a:gd name="T2" fmla="*/ 36 w 44"/>
                  <a:gd name="T3" fmla="*/ 102 h 102"/>
                  <a:gd name="T4" fmla="*/ 8 w 44"/>
                  <a:gd name="T5" fmla="*/ 102 h 102"/>
                  <a:gd name="T6" fmla="*/ 0 w 44"/>
                  <a:gd name="T7" fmla="*/ 95 h 102"/>
                  <a:gd name="T8" fmla="*/ 0 w 44"/>
                  <a:gd name="T9" fmla="*/ 8 h 102"/>
                  <a:gd name="T10" fmla="*/ 8 w 44"/>
                  <a:gd name="T11" fmla="*/ 0 h 102"/>
                  <a:gd name="T12" fmla="*/ 36 w 44"/>
                  <a:gd name="T13" fmla="*/ 0 h 102"/>
                  <a:gd name="T14" fmla="*/ 44 w 44"/>
                  <a:gd name="T15" fmla="*/ 8 h 102"/>
                  <a:gd name="T16" fmla="*/ 44 w 44"/>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2">
                    <a:moveTo>
                      <a:pt x="44" y="95"/>
                    </a:moveTo>
                    <a:cubicBezTo>
                      <a:pt x="44" y="99"/>
                      <a:pt x="40" y="102"/>
                      <a:pt x="36" y="102"/>
                    </a:cubicBezTo>
                    <a:cubicBezTo>
                      <a:pt x="8" y="102"/>
                      <a:pt x="8" y="102"/>
                      <a:pt x="8" y="102"/>
                    </a:cubicBezTo>
                    <a:cubicBezTo>
                      <a:pt x="4" y="102"/>
                      <a:pt x="0" y="99"/>
                      <a:pt x="0" y="95"/>
                    </a:cubicBezTo>
                    <a:cubicBezTo>
                      <a:pt x="0" y="8"/>
                      <a:pt x="0" y="8"/>
                      <a:pt x="0" y="8"/>
                    </a:cubicBezTo>
                    <a:cubicBezTo>
                      <a:pt x="0" y="4"/>
                      <a:pt x="4" y="0"/>
                      <a:pt x="8" y="0"/>
                    </a:cubicBezTo>
                    <a:cubicBezTo>
                      <a:pt x="36" y="0"/>
                      <a:pt x="36" y="0"/>
                      <a:pt x="36" y="0"/>
                    </a:cubicBezTo>
                    <a:cubicBezTo>
                      <a:pt x="40" y="0"/>
                      <a:pt x="44" y="4"/>
                      <a:pt x="44" y="8"/>
                    </a:cubicBezTo>
                    <a:lnTo>
                      <a:pt x="44" y="95"/>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2" name="Freeform 102"/>
              <p:cNvSpPr>
                <a:spLocks/>
              </p:cNvSpPr>
              <p:nvPr/>
            </p:nvSpPr>
            <p:spPr bwMode="auto">
              <a:xfrm>
                <a:off x="3986" y="3922"/>
                <a:ext cx="34" cy="74"/>
              </a:xfrm>
              <a:custGeom>
                <a:avLst/>
                <a:gdLst>
                  <a:gd name="T0" fmla="*/ 14 w 38"/>
                  <a:gd name="T1" fmla="*/ 4 h 82"/>
                  <a:gd name="T2" fmla="*/ 14 w 38"/>
                  <a:gd name="T3" fmla="*/ 25 h 82"/>
                  <a:gd name="T4" fmla="*/ 0 w 38"/>
                  <a:gd name="T5" fmla="*/ 56 h 82"/>
                  <a:gd name="T6" fmla="*/ 21 w 38"/>
                  <a:gd name="T7" fmla="*/ 82 h 82"/>
                  <a:gd name="T8" fmla="*/ 38 w 38"/>
                  <a:gd name="T9" fmla="*/ 82 h 82"/>
                  <a:gd name="T10" fmla="*/ 38 w 38"/>
                  <a:gd name="T11" fmla="*/ 66 h 82"/>
                  <a:gd name="T12" fmla="*/ 19 w 38"/>
                  <a:gd name="T13" fmla="*/ 66 h 82"/>
                  <a:gd name="T14" fmla="*/ 19 w 38"/>
                  <a:gd name="T15" fmla="*/ 45 h 82"/>
                  <a:gd name="T16" fmla="*/ 28 w 38"/>
                  <a:gd name="T17" fmla="*/ 21 h 82"/>
                  <a:gd name="T18" fmla="*/ 28 w 38"/>
                  <a:gd name="T19" fmla="*/ 0 h 82"/>
                  <a:gd name="T20" fmla="*/ 14 w 38"/>
                  <a:gd name="T2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82">
                    <a:moveTo>
                      <a:pt x="14" y="4"/>
                    </a:moveTo>
                    <a:cubicBezTo>
                      <a:pt x="14" y="4"/>
                      <a:pt x="14" y="16"/>
                      <a:pt x="14" y="25"/>
                    </a:cubicBezTo>
                    <a:cubicBezTo>
                      <a:pt x="14" y="34"/>
                      <a:pt x="0" y="34"/>
                      <a:pt x="0" y="56"/>
                    </a:cubicBezTo>
                    <a:cubicBezTo>
                      <a:pt x="0" y="77"/>
                      <a:pt x="9" y="82"/>
                      <a:pt x="21" y="82"/>
                    </a:cubicBezTo>
                    <a:cubicBezTo>
                      <a:pt x="34" y="82"/>
                      <a:pt x="38" y="82"/>
                      <a:pt x="38" y="82"/>
                    </a:cubicBezTo>
                    <a:cubicBezTo>
                      <a:pt x="38" y="66"/>
                      <a:pt x="38" y="66"/>
                      <a:pt x="38" y="66"/>
                    </a:cubicBezTo>
                    <a:cubicBezTo>
                      <a:pt x="38" y="66"/>
                      <a:pt x="26" y="66"/>
                      <a:pt x="19" y="66"/>
                    </a:cubicBezTo>
                    <a:cubicBezTo>
                      <a:pt x="12" y="66"/>
                      <a:pt x="13" y="51"/>
                      <a:pt x="19" y="45"/>
                    </a:cubicBezTo>
                    <a:cubicBezTo>
                      <a:pt x="24" y="40"/>
                      <a:pt x="28" y="35"/>
                      <a:pt x="28" y="21"/>
                    </a:cubicBezTo>
                    <a:cubicBezTo>
                      <a:pt x="28" y="8"/>
                      <a:pt x="28" y="0"/>
                      <a:pt x="28" y="0"/>
                    </a:cubicBezTo>
                    <a:lnTo>
                      <a:pt x="14" y="4"/>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3" name="Freeform 103"/>
              <p:cNvSpPr>
                <a:spLocks/>
              </p:cNvSpPr>
              <p:nvPr/>
            </p:nvSpPr>
            <p:spPr bwMode="auto">
              <a:xfrm>
                <a:off x="4160" y="3889"/>
                <a:ext cx="177" cy="104"/>
              </a:xfrm>
              <a:custGeom>
                <a:avLst/>
                <a:gdLst>
                  <a:gd name="T0" fmla="*/ 11 w 196"/>
                  <a:gd name="T1" fmla="*/ 115 h 115"/>
                  <a:gd name="T2" fmla="*/ 0 w 196"/>
                  <a:gd name="T3" fmla="*/ 115 h 115"/>
                  <a:gd name="T4" fmla="*/ 0 w 196"/>
                  <a:gd name="T5" fmla="*/ 102 h 115"/>
                  <a:gd name="T6" fmla="*/ 102 w 196"/>
                  <a:gd name="T7" fmla="*/ 0 h 115"/>
                  <a:gd name="T8" fmla="*/ 196 w 196"/>
                  <a:gd name="T9" fmla="*/ 63 h 115"/>
                  <a:gd name="T10" fmla="*/ 185 w 196"/>
                  <a:gd name="T11" fmla="*/ 67 h 115"/>
                  <a:gd name="T12" fmla="*/ 102 w 196"/>
                  <a:gd name="T13" fmla="*/ 12 h 115"/>
                  <a:gd name="T14" fmla="*/ 11 w 196"/>
                  <a:gd name="T15" fmla="*/ 102 h 115"/>
                  <a:gd name="T16" fmla="*/ 11 w 196"/>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15">
                    <a:moveTo>
                      <a:pt x="11" y="115"/>
                    </a:moveTo>
                    <a:cubicBezTo>
                      <a:pt x="0" y="115"/>
                      <a:pt x="0" y="115"/>
                      <a:pt x="0" y="115"/>
                    </a:cubicBezTo>
                    <a:cubicBezTo>
                      <a:pt x="0" y="102"/>
                      <a:pt x="0" y="102"/>
                      <a:pt x="0" y="102"/>
                    </a:cubicBezTo>
                    <a:cubicBezTo>
                      <a:pt x="0" y="46"/>
                      <a:pt x="45" y="0"/>
                      <a:pt x="102" y="0"/>
                    </a:cubicBezTo>
                    <a:cubicBezTo>
                      <a:pt x="143" y="0"/>
                      <a:pt x="180" y="25"/>
                      <a:pt x="196" y="63"/>
                    </a:cubicBezTo>
                    <a:cubicBezTo>
                      <a:pt x="185" y="67"/>
                      <a:pt x="185" y="67"/>
                      <a:pt x="185" y="67"/>
                    </a:cubicBezTo>
                    <a:cubicBezTo>
                      <a:pt x="171" y="34"/>
                      <a:pt x="138" y="12"/>
                      <a:pt x="102" y="12"/>
                    </a:cubicBezTo>
                    <a:cubicBezTo>
                      <a:pt x="52" y="12"/>
                      <a:pt x="11" y="53"/>
                      <a:pt x="11" y="102"/>
                    </a:cubicBezTo>
                    <a:lnTo>
                      <a:pt x="11" y="11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4" name="Freeform 104"/>
              <p:cNvSpPr>
                <a:spLocks/>
              </p:cNvSpPr>
              <p:nvPr/>
            </p:nvSpPr>
            <p:spPr bwMode="auto">
              <a:xfrm>
                <a:off x="4332" y="3956"/>
                <a:ext cx="18" cy="45"/>
              </a:xfrm>
              <a:custGeom>
                <a:avLst/>
                <a:gdLst>
                  <a:gd name="T0" fmla="*/ 0 w 20"/>
                  <a:gd name="T1" fmla="*/ 0 h 49"/>
                  <a:gd name="T2" fmla="*/ 11 w 20"/>
                  <a:gd name="T3" fmla="*/ 0 h 49"/>
                  <a:gd name="T4" fmla="*/ 20 w 20"/>
                  <a:gd name="T5" fmla="*/ 9 h 49"/>
                  <a:gd name="T6" fmla="*/ 20 w 20"/>
                  <a:gd name="T7" fmla="*/ 40 h 49"/>
                  <a:gd name="T8" fmla="*/ 11 w 20"/>
                  <a:gd name="T9" fmla="*/ 49 h 49"/>
                  <a:gd name="T10" fmla="*/ 0 w 20"/>
                  <a:gd name="T11" fmla="*/ 49 h 49"/>
                  <a:gd name="T12" fmla="*/ 0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0" y="0"/>
                    </a:moveTo>
                    <a:cubicBezTo>
                      <a:pt x="11" y="0"/>
                      <a:pt x="11" y="0"/>
                      <a:pt x="11" y="0"/>
                    </a:cubicBezTo>
                    <a:cubicBezTo>
                      <a:pt x="16" y="0"/>
                      <a:pt x="20" y="4"/>
                      <a:pt x="20" y="9"/>
                    </a:cubicBezTo>
                    <a:cubicBezTo>
                      <a:pt x="20" y="40"/>
                      <a:pt x="20" y="40"/>
                      <a:pt x="20" y="40"/>
                    </a:cubicBezTo>
                    <a:cubicBezTo>
                      <a:pt x="20" y="45"/>
                      <a:pt x="16" y="49"/>
                      <a:pt x="11" y="49"/>
                    </a:cubicBezTo>
                    <a:cubicBezTo>
                      <a:pt x="0" y="49"/>
                      <a:pt x="0" y="49"/>
                      <a:pt x="0" y="49"/>
                    </a:cubicBezTo>
                    <a:lnTo>
                      <a:pt x="0" y="0"/>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5" name="Freeform 105"/>
              <p:cNvSpPr>
                <a:spLocks/>
              </p:cNvSpPr>
              <p:nvPr/>
            </p:nvSpPr>
            <p:spPr bwMode="auto">
              <a:xfrm>
                <a:off x="3826" y="3933"/>
                <a:ext cx="141" cy="82"/>
              </a:xfrm>
              <a:custGeom>
                <a:avLst/>
                <a:gdLst>
                  <a:gd name="T0" fmla="*/ 157 w 157"/>
                  <a:gd name="T1" fmla="*/ 8 h 91"/>
                  <a:gd name="T2" fmla="*/ 150 w 157"/>
                  <a:gd name="T3" fmla="*/ 0 h 91"/>
                  <a:gd name="T4" fmla="*/ 8 w 157"/>
                  <a:gd name="T5" fmla="*/ 0 h 91"/>
                  <a:gd name="T6" fmla="*/ 0 w 157"/>
                  <a:gd name="T7" fmla="*/ 8 h 91"/>
                  <a:gd name="T8" fmla="*/ 0 w 157"/>
                  <a:gd name="T9" fmla="*/ 83 h 91"/>
                  <a:gd name="T10" fmla="*/ 8 w 157"/>
                  <a:gd name="T11" fmla="*/ 91 h 91"/>
                  <a:gd name="T12" fmla="*/ 150 w 157"/>
                  <a:gd name="T13" fmla="*/ 91 h 91"/>
                  <a:gd name="T14" fmla="*/ 157 w 157"/>
                  <a:gd name="T15" fmla="*/ 83 h 91"/>
                  <a:gd name="T16" fmla="*/ 157 w 157"/>
                  <a:gd name="T17"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1">
                    <a:moveTo>
                      <a:pt x="157" y="8"/>
                    </a:moveTo>
                    <a:cubicBezTo>
                      <a:pt x="157" y="4"/>
                      <a:pt x="154" y="0"/>
                      <a:pt x="150" y="0"/>
                    </a:cubicBezTo>
                    <a:cubicBezTo>
                      <a:pt x="8" y="0"/>
                      <a:pt x="8" y="0"/>
                      <a:pt x="8" y="0"/>
                    </a:cubicBezTo>
                    <a:cubicBezTo>
                      <a:pt x="3" y="0"/>
                      <a:pt x="0" y="4"/>
                      <a:pt x="0" y="8"/>
                    </a:cubicBezTo>
                    <a:cubicBezTo>
                      <a:pt x="0" y="83"/>
                      <a:pt x="0" y="83"/>
                      <a:pt x="0" y="83"/>
                    </a:cubicBezTo>
                    <a:cubicBezTo>
                      <a:pt x="0" y="88"/>
                      <a:pt x="3" y="91"/>
                      <a:pt x="8" y="91"/>
                    </a:cubicBezTo>
                    <a:cubicBezTo>
                      <a:pt x="150" y="91"/>
                      <a:pt x="150" y="91"/>
                      <a:pt x="150" y="91"/>
                    </a:cubicBezTo>
                    <a:cubicBezTo>
                      <a:pt x="154" y="91"/>
                      <a:pt x="157" y="88"/>
                      <a:pt x="157" y="83"/>
                    </a:cubicBezTo>
                    <a:lnTo>
                      <a:pt x="157" y="8"/>
                    </a:lnTo>
                    <a:close/>
                  </a:path>
                </a:pathLst>
              </a:custGeom>
              <a:solidFill>
                <a:srgbClr val="8E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6" name="Rectangle 106"/>
              <p:cNvSpPr>
                <a:spLocks noChangeArrowheads="1"/>
              </p:cNvSpPr>
              <p:nvPr/>
            </p:nvSpPr>
            <p:spPr bwMode="auto">
              <a:xfrm>
                <a:off x="3863" y="3920"/>
                <a:ext cx="19" cy="107"/>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7" name="Rectangle 107"/>
              <p:cNvSpPr>
                <a:spLocks noChangeArrowheads="1"/>
              </p:cNvSpPr>
              <p:nvPr/>
            </p:nvSpPr>
            <p:spPr bwMode="auto">
              <a:xfrm>
                <a:off x="3910" y="3920"/>
                <a:ext cx="19" cy="107"/>
              </a:xfrm>
              <a:prstGeom prst="rect">
                <a:avLst/>
              </a:pr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8" name="Rectangle 108"/>
              <p:cNvSpPr>
                <a:spLocks noChangeArrowheads="1"/>
              </p:cNvSpPr>
              <p:nvPr/>
            </p:nvSpPr>
            <p:spPr bwMode="auto">
              <a:xfrm>
                <a:off x="4018" y="3954"/>
                <a:ext cx="98" cy="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09" name="Rectangle 109"/>
              <p:cNvSpPr>
                <a:spLocks noChangeArrowheads="1"/>
              </p:cNvSpPr>
              <p:nvPr/>
            </p:nvSpPr>
            <p:spPr bwMode="auto">
              <a:xfrm>
                <a:off x="4014" y="3998"/>
                <a:ext cx="107" cy="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0" name="Rectangle 110"/>
              <p:cNvSpPr>
                <a:spLocks noChangeArrowheads="1"/>
              </p:cNvSpPr>
              <p:nvPr/>
            </p:nvSpPr>
            <p:spPr bwMode="auto">
              <a:xfrm>
                <a:off x="4129" y="3886"/>
                <a:ext cx="40" cy="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1" name="Rectangle 111"/>
              <p:cNvSpPr>
                <a:spLocks noChangeArrowheads="1"/>
              </p:cNvSpPr>
              <p:nvPr/>
            </p:nvSpPr>
            <p:spPr bwMode="auto">
              <a:xfrm>
                <a:off x="4129" y="3866"/>
                <a:ext cx="40" cy="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2" name="Rectangle 112"/>
              <p:cNvSpPr>
                <a:spLocks noChangeArrowheads="1"/>
              </p:cNvSpPr>
              <p:nvPr/>
            </p:nvSpPr>
            <p:spPr bwMode="auto">
              <a:xfrm>
                <a:off x="4129" y="3823"/>
                <a:ext cx="40" cy="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3" name="Rectangle 113"/>
              <p:cNvSpPr>
                <a:spLocks noChangeArrowheads="1"/>
              </p:cNvSpPr>
              <p:nvPr/>
            </p:nvSpPr>
            <p:spPr bwMode="auto">
              <a:xfrm>
                <a:off x="4063" y="3707"/>
                <a:ext cx="5" cy="7"/>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214" name="Rectangle 114"/>
              <p:cNvSpPr>
                <a:spLocks noChangeArrowheads="1"/>
              </p:cNvSpPr>
              <p:nvPr/>
            </p:nvSpPr>
            <p:spPr bwMode="auto">
              <a:xfrm>
                <a:off x="4015" y="3707"/>
                <a:ext cx="6" cy="7"/>
              </a:xfrm>
              <a:prstGeom prst="rect">
                <a:avLst/>
              </a:prstGeom>
              <a:solidFill>
                <a:srgbClr val="7A7B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grpSp>
    </p:spTree>
    <p:extLst>
      <p:ext uri="{BB962C8B-B14F-4D97-AF65-F5344CB8AC3E}">
        <p14:creationId xmlns:p14="http://schemas.microsoft.com/office/powerpoint/2010/main" val="40036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137" dirty="0"/>
              <a:t>It is very hard to predict in advance what data will be useful.</a:t>
            </a:r>
          </a:p>
          <a:p>
            <a:r>
              <a:rPr lang="en-US" sz="3137" dirty="0"/>
              <a:t>It is tempting, but likely inefficient to try for business transformation in the first step.</a:t>
            </a:r>
          </a:p>
          <a:p>
            <a:r>
              <a:rPr lang="en-US" sz="3137" dirty="0"/>
              <a:t>Think about not only device telemetry but also diagnostic telemetry.</a:t>
            </a:r>
          </a:p>
          <a:p>
            <a:r>
              <a:rPr lang="en-US" sz="3137" dirty="0"/>
              <a:t>Privacy and security implications of telemetry are generally lesser than for command and control.</a:t>
            </a:r>
          </a:p>
        </p:txBody>
      </p:sp>
      <p:sp>
        <p:nvSpPr>
          <p:cNvPr id="3" name="Title 2"/>
          <p:cNvSpPr>
            <a:spLocks noGrp="1"/>
          </p:cNvSpPr>
          <p:nvPr>
            <p:ph type="title"/>
          </p:nvPr>
        </p:nvSpPr>
        <p:spPr/>
        <p:txBody>
          <a:bodyPr/>
          <a:lstStyle/>
          <a:p>
            <a:r>
              <a:rPr lang="en-US" dirty="0"/>
              <a:t>Pattern: Telemetry first</a:t>
            </a:r>
          </a:p>
        </p:txBody>
      </p:sp>
      <p:sp>
        <p:nvSpPr>
          <p:cNvPr id="4" name="Content Placeholder 3"/>
          <p:cNvSpPr>
            <a:spLocks noGrp="1"/>
          </p:cNvSpPr>
          <p:nvPr>
            <p:ph type="body" sz="quarter" idx="11"/>
          </p:nvPr>
        </p:nvSpPr>
        <p:spPr/>
        <p:txBody>
          <a:bodyPr/>
          <a:lstStyle/>
          <a:p>
            <a:r>
              <a:rPr lang="en-US" dirty="0"/>
              <a:t>Start with telemetry.</a:t>
            </a:r>
          </a:p>
          <a:p>
            <a:endParaRPr lang="en-US" dirty="0"/>
          </a:p>
          <a:p>
            <a:r>
              <a:rPr lang="en-US" dirty="0"/>
              <a:t>The important data may not be what you expected.</a:t>
            </a:r>
          </a:p>
          <a:p>
            <a:endParaRPr lang="en-US" dirty="0"/>
          </a:p>
          <a:p>
            <a:r>
              <a:rPr lang="en-US" dirty="0"/>
              <a:t>Address privacy, security and manageability before moving to command and control.</a:t>
            </a:r>
          </a:p>
          <a:p>
            <a:endParaRPr lang="en-US" dirty="0"/>
          </a:p>
          <a:p>
            <a:endParaRPr lang="en-US" dirty="0"/>
          </a:p>
        </p:txBody>
      </p:sp>
    </p:spTree>
    <p:extLst>
      <p:ext uri="{BB962C8B-B14F-4D97-AF65-F5344CB8AC3E}">
        <p14:creationId xmlns:p14="http://schemas.microsoft.com/office/powerpoint/2010/main" val="20292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02277-A4ED-4501-8AA2-AAB49979F9A0}"/>
              </a:ext>
            </a:extLst>
          </p:cNvPr>
          <p:cNvSpPr>
            <a:spLocks noGrp="1"/>
          </p:cNvSpPr>
          <p:nvPr>
            <p:ph type="title"/>
          </p:nvPr>
        </p:nvSpPr>
        <p:spPr>
          <a:xfrm>
            <a:off x="270067" y="290403"/>
            <a:ext cx="10755570" cy="899409"/>
          </a:xfrm>
        </p:spPr>
        <p:txBody>
          <a:bodyPr/>
          <a:lstStyle/>
          <a:p>
            <a:r>
              <a:rPr lang="en-US" dirty="0"/>
              <a:t>Concept – Azure IoT Edge Runtime </a:t>
            </a:r>
          </a:p>
        </p:txBody>
      </p:sp>
      <p:sp>
        <p:nvSpPr>
          <p:cNvPr id="5" name="Text Placeholder 4">
            <a:extLst>
              <a:ext uri="{FF2B5EF4-FFF2-40B4-BE49-F238E27FC236}">
                <a16:creationId xmlns:a16="http://schemas.microsoft.com/office/drawing/2014/main" id="{24F33A50-5D1E-4AA1-9F17-F20DFD2722D7}"/>
              </a:ext>
            </a:extLst>
          </p:cNvPr>
          <p:cNvSpPr>
            <a:spLocks noGrp="1"/>
          </p:cNvSpPr>
          <p:nvPr>
            <p:ph type="body" sz="quarter" idx="10"/>
          </p:nvPr>
        </p:nvSpPr>
        <p:spPr>
          <a:xfrm>
            <a:off x="1966281" y="3895781"/>
            <a:ext cx="9709890" cy="2745710"/>
          </a:xfrm>
        </p:spPr>
        <p:txBody>
          <a:bodyPr/>
          <a:lstStyle/>
          <a:p>
            <a:pPr marL="448107" indent="-448107">
              <a:buFont typeface="Arial" panose="020B0604020202020204" pitchFamily="34" charset="0"/>
              <a:buChar char="•"/>
            </a:pPr>
            <a:r>
              <a:rPr lang="en-US" sz="1568" dirty="0">
                <a:solidFill>
                  <a:schemeClr val="tx1">
                    <a:lumMod val="50000"/>
                  </a:schemeClr>
                </a:solidFill>
              </a:rPr>
              <a:t>Installs and updates workloads on the device.</a:t>
            </a:r>
          </a:p>
          <a:p>
            <a:pPr marL="448107" indent="-448107">
              <a:buFont typeface="Arial" panose="020B0604020202020204" pitchFamily="34" charset="0"/>
              <a:buChar char="•"/>
            </a:pPr>
            <a:r>
              <a:rPr lang="en-US" sz="1568" dirty="0">
                <a:solidFill>
                  <a:schemeClr val="tx1">
                    <a:lumMod val="50000"/>
                  </a:schemeClr>
                </a:solidFill>
              </a:rPr>
              <a:t>Maintains Azure IoT Edge security standards on the device.</a:t>
            </a:r>
          </a:p>
          <a:p>
            <a:pPr marL="448107" indent="-448107">
              <a:buFont typeface="Arial" panose="020B0604020202020204" pitchFamily="34" charset="0"/>
              <a:buChar char="•"/>
            </a:pPr>
            <a:r>
              <a:rPr lang="en-US" sz="1568" dirty="0">
                <a:solidFill>
                  <a:schemeClr val="tx1">
                    <a:lumMod val="50000"/>
                  </a:schemeClr>
                </a:solidFill>
              </a:rPr>
              <a:t>Ensures that IoT Edge modules are always running.</a:t>
            </a:r>
          </a:p>
          <a:p>
            <a:pPr marL="448107" indent="-448107">
              <a:buFont typeface="Arial" panose="020B0604020202020204" pitchFamily="34" charset="0"/>
              <a:buChar char="•"/>
            </a:pPr>
            <a:r>
              <a:rPr lang="en-US" sz="1568" dirty="0">
                <a:solidFill>
                  <a:schemeClr val="tx1">
                    <a:lumMod val="50000"/>
                  </a:schemeClr>
                </a:solidFill>
              </a:rPr>
              <a:t>Reports module health to the cloud for remote monitoring.</a:t>
            </a:r>
          </a:p>
          <a:p>
            <a:pPr marL="448107" indent="-448107">
              <a:buFont typeface="Arial" panose="020B0604020202020204" pitchFamily="34" charset="0"/>
              <a:buChar char="•"/>
            </a:pPr>
            <a:r>
              <a:rPr lang="en-US" sz="1568" dirty="0">
                <a:solidFill>
                  <a:schemeClr val="tx1">
                    <a:lumMod val="50000"/>
                  </a:schemeClr>
                </a:solidFill>
              </a:rPr>
              <a:t>Facilitates communication between downstream leaf devices and the IoT Edge device.</a:t>
            </a:r>
          </a:p>
          <a:p>
            <a:pPr marL="448107" indent="-448107">
              <a:buFont typeface="Arial" panose="020B0604020202020204" pitchFamily="34" charset="0"/>
              <a:buChar char="•"/>
            </a:pPr>
            <a:r>
              <a:rPr lang="en-US" sz="1568" dirty="0">
                <a:solidFill>
                  <a:schemeClr val="tx1">
                    <a:lumMod val="50000"/>
                  </a:schemeClr>
                </a:solidFill>
              </a:rPr>
              <a:t>Facilitates communication between modules on the IoT Edge device.</a:t>
            </a:r>
          </a:p>
          <a:p>
            <a:pPr marL="448107" indent="-448107">
              <a:buFont typeface="Arial" panose="020B0604020202020204" pitchFamily="34" charset="0"/>
              <a:buChar char="•"/>
            </a:pPr>
            <a:r>
              <a:rPr lang="en-US" sz="1568" dirty="0">
                <a:solidFill>
                  <a:schemeClr val="tx1">
                    <a:lumMod val="50000"/>
                  </a:schemeClr>
                </a:solidFill>
              </a:rPr>
              <a:t>Facilitates communication between the IoT Edge device and the cloud</a:t>
            </a:r>
          </a:p>
        </p:txBody>
      </p:sp>
      <p:pic>
        <p:nvPicPr>
          <p:cNvPr id="7" name="Picture 6" descr="A screenshot of a cell phone&#10;&#10;Description generated with high confidence">
            <a:extLst>
              <a:ext uri="{FF2B5EF4-FFF2-40B4-BE49-F238E27FC236}">
                <a16:creationId xmlns:a16="http://schemas.microsoft.com/office/drawing/2014/main" id="{76FACC0B-C5C6-47EE-8798-8AB472FC177F}"/>
              </a:ext>
            </a:extLst>
          </p:cNvPr>
          <p:cNvPicPr>
            <a:picLocks noChangeAspect="1"/>
          </p:cNvPicPr>
          <p:nvPr/>
        </p:nvPicPr>
        <p:blipFill>
          <a:blip r:embed="rId3"/>
          <a:stretch>
            <a:fillRect/>
          </a:stretch>
        </p:blipFill>
        <p:spPr>
          <a:xfrm>
            <a:off x="2455662" y="1185814"/>
            <a:ext cx="6852073" cy="2427223"/>
          </a:xfrm>
          <a:prstGeom prst="rect">
            <a:avLst/>
          </a:prstGeom>
        </p:spPr>
      </p:pic>
    </p:spTree>
    <p:extLst>
      <p:ext uri="{BB962C8B-B14F-4D97-AF65-F5344CB8AC3E}">
        <p14:creationId xmlns:p14="http://schemas.microsoft.com/office/powerpoint/2010/main" val="428650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18" y="313648"/>
            <a:ext cx="10512617" cy="630909"/>
          </a:xfrm>
        </p:spPr>
        <p:txBody>
          <a:bodyPr>
            <a:normAutofit fontScale="90000"/>
          </a:bodyPr>
          <a:lstStyle/>
          <a:p>
            <a:pPr>
              <a:defRPr/>
            </a:pPr>
            <a:r>
              <a:rPr lang="en-US" dirty="0">
                <a:solidFill>
                  <a:schemeClr val="tx2"/>
                </a:solidFill>
              </a:rPr>
              <a:t>IoT Edge in action</a:t>
            </a:r>
          </a:p>
        </p:txBody>
      </p:sp>
      <p:sp>
        <p:nvSpPr>
          <p:cNvPr id="41" name="Oval 40">
            <a:extLst>
              <a:ext uri="{FF2B5EF4-FFF2-40B4-BE49-F238E27FC236}">
                <a16:creationId xmlns:a16="http://schemas.microsoft.com/office/drawing/2014/main" id="{AB798BAA-4B9E-49E5-9550-033DE4C421A2}"/>
              </a:ext>
            </a:extLst>
          </p:cNvPr>
          <p:cNvSpPr/>
          <p:nvPr/>
        </p:nvSpPr>
        <p:spPr>
          <a:xfrm>
            <a:off x="5915288" y="1724520"/>
            <a:ext cx="2612002" cy="14146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836">
                <a:solidFill>
                  <a:srgbClr val="FFFFFF"/>
                </a:solidFill>
                <a:latin typeface="Segoe UI"/>
              </a:rPr>
              <a:t>IoT Hub</a:t>
            </a:r>
          </a:p>
        </p:txBody>
      </p:sp>
      <p:pic>
        <p:nvPicPr>
          <p:cNvPr id="43" name="Graphic 42" descr="User">
            <a:extLst>
              <a:ext uri="{FF2B5EF4-FFF2-40B4-BE49-F238E27FC236}">
                <a16:creationId xmlns:a16="http://schemas.microsoft.com/office/drawing/2014/main" id="{27A85010-9CBC-435F-B407-FCEEAEBE9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02" y="1791486"/>
            <a:ext cx="1087575" cy="1087575"/>
          </a:xfrm>
          <a:prstGeom prst="rect">
            <a:avLst/>
          </a:prstGeom>
        </p:spPr>
      </p:pic>
      <p:pic>
        <p:nvPicPr>
          <p:cNvPr id="48" name="Graphic 47" descr="Document">
            <a:extLst>
              <a:ext uri="{FF2B5EF4-FFF2-40B4-BE49-F238E27FC236}">
                <a16:creationId xmlns:a16="http://schemas.microsoft.com/office/drawing/2014/main" id="{E5DDBBDC-68A8-46A3-94CA-2F7DC32E16E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8124" y="2370372"/>
            <a:ext cx="404075" cy="404075"/>
          </a:xfrm>
          <a:prstGeom prst="rect">
            <a:avLst/>
          </a:prstGeom>
        </p:spPr>
      </p:pic>
      <p:sp>
        <p:nvSpPr>
          <p:cNvPr id="49" name="TextBox 48">
            <a:extLst>
              <a:ext uri="{FF2B5EF4-FFF2-40B4-BE49-F238E27FC236}">
                <a16:creationId xmlns:a16="http://schemas.microsoft.com/office/drawing/2014/main" id="{141EFC88-C32A-4591-80F4-5CC4DAE88A4F}"/>
              </a:ext>
            </a:extLst>
          </p:cNvPr>
          <p:cNvSpPr txBox="1"/>
          <p:nvPr/>
        </p:nvSpPr>
        <p:spPr>
          <a:xfrm>
            <a:off x="259486" y="2827298"/>
            <a:ext cx="1487330" cy="276999"/>
          </a:xfrm>
          <a:prstGeom prst="rect">
            <a:avLst/>
          </a:prstGeom>
          <a:noFill/>
        </p:spPr>
        <p:txBody>
          <a:bodyPr wrap="none" rtlCol="0">
            <a:spAutoFit/>
          </a:bodyPr>
          <a:lstStyle/>
          <a:p>
            <a:pPr defTabSz="914314"/>
            <a:r>
              <a:rPr lang="en-US" sz="1200" b="1" dirty="0">
                <a:solidFill>
                  <a:srgbClr val="000000"/>
                </a:solidFill>
                <a:latin typeface="Segoe UI"/>
              </a:rPr>
              <a:t>IoT Edge operator</a:t>
            </a:r>
          </a:p>
        </p:txBody>
      </p:sp>
      <p:cxnSp>
        <p:nvCxnSpPr>
          <p:cNvPr id="50" name="Straight Arrow Connector 49">
            <a:extLst>
              <a:ext uri="{FF2B5EF4-FFF2-40B4-BE49-F238E27FC236}">
                <a16:creationId xmlns:a16="http://schemas.microsoft.com/office/drawing/2014/main" id="{08169509-E114-4C14-A61F-93FCA80B913B}"/>
              </a:ext>
            </a:extLst>
          </p:cNvPr>
          <p:cNvCxnSpPr>
            <a:cxnSpLocks/>
            <a:stCxn id="48" idx="3"/>
            <a:endCxn id="41" idx="2"/>
          </p:cNvCxnSpPr>
          <p:nvPr/>
        </p:nvCxnSpPr>
        <p:spPr>
          <a:xfrm flipV="1">
            <a:off x="4592199" y="2431847"/>
            <a:ext cx="1323090" cy="140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F72D3DB-BCA7-405E-BCCC-B1B00A3107B8}"/>
              </a:ext>
            </a:extLst>
          </p:cNvPr>
          <p:cNvSpPr txBox="1"/>
          <p:nvPr/>
        </p:nvSpPr>
        <p:spPr>
          <a:xfrm>
            <a:off x="2121854" y="2374983"/>
            <a:ext cx="2160143" cy="421790"/>
          </a:xfrm>
          <a:prstGeom prst="rect">
            <a:avLst/>
          </a:prstGeom>
          <a:noFill/>
        </p:spPr>
        <p:txBody>
          <a:bodyPr wrap="square" rtlCol="0">
            <a:spAutoFit/>
          </a:bodyPr>
          <a:lstStyle/>
          <a:p>
            <a:pPr defTabSz="914314"/>
            <a:r>
              <a:rPr lang="en-US" sz="1050" b="1">
                <a:solidFill>
                  <a:srgbClr val="000000"/>
                </a:solidFill>
                <a:latin typeface="Segoe UI"/>
              </a:rPr>
              <a:t>3 – </a:t>
            </a:r>
            <a:r>
              <a:rPr lang="en-US" sz="1050">
                <a:solidFill>
                  <a:srgbClr val="000000"/>
                </a:solidFill>
                <a:latin typeface="Segoe UI"/>
              </a:rPr>
              <a:t>Define modules on Edge node via device twin</a:t>
            </a:r>
          </a:p>
        </p:txBody>
      </p:sp>
      <p:pic>
        <p:nvPicPr>
          <p:cNvPr id="52" name="Graphic 51" descr="Wireless router">
            <a:extLst>
              <a:ext uri="{FF2B5EF4-FFF2-40B4-BE49-F238E27FC236}">
                <a16:creationId xmlns:a16="http://schemas.microsoft.com/office/drawing/2014/main" id="{4D0353B2-F7FC-4F2E-B216-701833A297E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2166" y="1794407"/>
            <a:ext cx="446848" cy="446848"/>
          </a:xfrm>
          <a:prstGeom prst="rect">
            <a:avLst/>
          </a:prstGeom>
        </p:spPr>
      </p:pic>
      <p:pic>
        <p:nvPicPr>
          <p:cNvPr id="53" name="Graphic 52" descr="List">
            <a:extLst>
              <a:ext uri="{FF2B5EF4-FFF2-40B4-BE49-F238E27FC236}">
                <a16:creationId xmlns:a16="http://schemas.microsoft.com/office/drawing/2014/main" id="{53846F2F-25C2-41F2-8B7B-661D1CF007F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61278" y="3020111"/>
            <a:ext cx="457768" cy="457768"/>
          </a:xfrm>
          <a:prstGeom prst="rect">
            <a:avLst/>
          </a:prstGeom>
        </p:spPr>
      </p:pic>
      <p:cxnSp>
        <p:nvCxnSpPr>
          <p:cNvPr id="55" name="Straight Arrow Connector 54">
            <a:extLst>
              <a:ext uri="{FF2B5EF4-FFF2-40B4-BE49-F238E27FC236}">
                <a16:creationId xmlns:a16="http://schemas.microsoft.com/office/drawing/2014/main" id="{8FBA40E9-B87B-4852-9082-231C3F7069EF}"/>
              </a:ext>
            </a:extLst>
          </p:cNvPr>
          <p:cNvCxnSpPr>
            <a:cxnSpLocks/>
            <a:stCxn id="52" idx="3"/>
            <a:endCxn id="41" idx="2"/>
          </p:cNvCxnSpPr>
          <p:nvPr/>
        </p:nvCxnSpPr>
        <p:spPr>
          <a:xfrm>
            <a:off x="4629014" y="2017831"/>
            <a:ext cx="1286276" cy="414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5738A1B-3533-442D-BAB6-7CEF8157481F}"/>
              </a:ext>
            </a:extLst>
          </p:cNvPr>
          <p:cNvSpPr txBox="1"/>
          <p:nvPr/>
        </p:nvSpPr>
        <p:spPr>
          <a:xfrm>
            <a:off x="2117236" y="1887499"/>
            <a:ext cx="2165153" cy="415498"/>
          </a:xfrm>
          <a:prstGeom prst="rect">
            <a:avLst/>
          </a:prstGeom>
          <a:noFill/>
        </p:spPr>
        <p:txBody>
          <a:bodyPr wrap="square" rtlCol="0">
            <a:spAutoFit/>
          </a:bodyPr>
          <a:lstStyle/>
          <a:p>
            <a:pPr defTabSz="914314"/>
            <a:r>
              <a:rPr lang="en-US" sz="1050" b="1">
                <a:solidFill>
                  <a:srgbClr val="000000"/>
                </a:solidFill>
                <a:latin typeface="Segoe UI"/>
              </a:rPr>
              <a:t>2 – </a:t>
            </a:r>
            <a:r>
              <a:rPr lang="en-US" sz="1050">
                <a:solidFill>
                  <a:srgbClr val="000000"/>
                </a:solidFill>
                <a:latin typeface="Segoe UI"/>
              </a:rPr>
              <a:t>Select Edge node to deploy to</a:t>
            </a:r>
          </a:p>
        </p:txBody>
      </p:sp>
      <p:sp>
        <p:nvSpPr>
          <p:cNvPr id="58" name="TextBox 57">
            <a:extLst>
              <a:ext uri="{FF2B5EF4-FFF2-40B4-BE49-F238E27FC236}">
                <a16:creationId xmlns:a16="http://schemas.microsoft.com/office/drawing/2014/main" id="{47E95183-99AC-4625-AEAD-653D2A970531}"/>
              </a:ext>
            </a:extLst>
          </p:cNvPr>
          <p:cNvSpPr txBox="1"/>
          <p:nvPr/>
        </p:nvSpPr>
        <p:spPr>
          <a:xfrm>
            <a:off x="2117235" y="3011949"/>
            <a:ext cx="2160143" cy="586533"/>
          </a:xfrm>
          <a:prstGeom prst="rect">
            <a:avLst/>
          </a:prstGeom>
          <a:noFill/>
        </p:spPr>
        <p:txBody>
          <a:bodyPr wrap="square" rtlCol="0">
            <a:spAutoFit/>
          </a:bodyPr>
          <a:lstStyle/>
          <a:p>
            <a:pPr defTabSz="914314"/>
            <a:r>
              <a:rPr lang="en-US" sz="1050" b="1">
                <a:solidFill>
                  <a:srgbClr val="000000"/>
                </a:solidFill>
                <a:latin typeface="Segoe UI"/>
              </a:rPr>
              <a:t>4 – </a:t>
            </a:r>
            <a:r>
              <a:rPr lang="en-US" sz="1050">
                <a:solidFill>
                  <a:srgbClr val="000000"/>
                </a:solidFill>
                <a:latin typeface="Segoe UI"/>
              </a:rPr>
              <a:t>Define message routes for modules on edge node via device twin</a:t>
            </a:r>
          </a:p>
        </p:txBody>
      </p:sp>
      <p:cxnSp>
        <p:nvCxnSpPr>
          <p:cNvPr id="60" name="Straight Arrow Connector 59">
            <a:extLst>
              <a:ext uri="{FF2B5EF4-FFF2-40B4-BE49-F238E27FC236}">
                <a16:creationId xmlns:a16="http://schemas.microsoft.com/office/drawing/2014/main" id="{7BB41E00-F9E3-4133-964D-0494F6A320FA}"/>
              </a:ext>
            </a:extLst>
          </p:cNvPr>
          <p:cNvCxnSpPr>
            <a:cxnSpLocks/>
            <a:stCxn id="53" idx="3"/>
            <a:endCxn id="41" idx="2"/>
          </p:cNvCxnSpPr>
          <p:nvPr/>
        </p:nvCxnSpPr>
        <p:spPr>
          <a:xfrm flipV="1">
            <a:off x="4619043" y="2431848"/>
            <a:ext cx="1296245" cy="81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155044C-3E6D-4EC6-9230-E002A42469F5}"/>
              </a:ext>
            </a:extLst>
          </p:cNvPr>
          <p:cNvCxnSpPr>
            <a:cxnSpLocks/>
            <a:stCxn id="41" idx="4"/>
            <a:endCxn id="61" idx="0"/>
          </p:cNvCxnSpPr>
          <p:nvPr/>
        </p:nvCxnSpPr>
        <p:spPr>
          <a:xfrm>
            <a:off x="7221290" y="3139174"/>
            <a:ext cx="2460" cy="1085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E29EB39-1894-40BE-A8F3-C8277E054997}"/>
              </a:ext>
            </a:extLst>
          </p:cNvPr>
          <p:cNvSpPr/>
          <p:nvPr/>
        </p:nvSpPr>
        <p:spPr>
          <a:xfrm>
            <a:off x="8541250" y="3870540"/>
            <a:ext cx="1111045" cy="380499"/>
          </a:xfrm>
          <a:prstGeom prst="rect">
            <a:avLst/>
          </a:prstGeom>
        </p:spPr>
        <p:txBody>
          <a:bodyPr wrap="none">
            <a:spAutoFit/>
          </a:bodyPr>
          <a:lstStyle/>
          <a:p>
            <a:pPr algn="ctr" defTabSz="914314"/>
            <a:r>
              <a:rPr lang="en-US" sz="1836">
                <a:solidFill>
                  <a:srgbClr val="000000"/>
                </a:solidFill>
                <a:latin typeface="Segoe UI"/>
              </a:rPr>
              <a:t>IoT Edge</a:t>
            </a:r>
          </a:p>
        </p:txBody>
      </p:sp>
      <p:grpSp>
        <p:nvGrpSpPr>
          <p:cNvPr id="112" name="Group 111">
            <a:extLst>
              <a:ext uri="{FF2B5EF4-FFF2-40B4-BE49-F238E27FC236}">
                <a16:creationId xmlns:a16="http://schemas.microsoft.com/office/drawing/2014/main" id="{BEDB8880-8AF0-462F-AF15-62F592343D8C}"/>
              </a:ext>
            </a:extLst>
          </p:cNvPr>
          <p:cNvGrpSpPr/>
          <p:nvPr/>
        </p:nvGrpSpPr>
        <p:grpSpPr>
          <a:xfrm>
            <a:off x="4846355" y="4224450"/>
            <a:ext cx="4754786" cy="2363395"/>
            <a:chOff x="4846000" y="4224676"/>
            <a:chExt cx="4756135" cy="2364066"/>
          </a:xfrm>
          <a:solidFill>
            <a:srgbClr val="0070C0"/>
          </a:solidFill>
        </p:grpSpPr>
        <p:sp>
          <p:nvSpPr>
            <p:cNvPr id="61" name="Rectangle 60">
              <a:extLst>
                <a:ext uri="{FF2B5EF4-FFF2-40B4-BE49-F238E27FC236}">
                  <a16:creationId xmlns:a16="http://schemas.microsoft.com/office/drawing/2014/main" id="{AB7566E4-BE92-4A4E-B292-8633944CAE48}"/>
                </a:ext>
              </a:extLst>
            </p:cNvPr>
            <p:cNvSpPr/>
            <p:nvPr/>
          </p:nvSpPr>
          <p:spPr>
            <a:xfrm>
              <a:off x="4846000" y="4224676"/>
              <a:ext cx="4756135" cy="236406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sz="1200">
                <a:solidFill>
                  <a:srgbClr val="FFFFFF"/>
                </a:solidFill>
                <a:latin typeface="Segoe UI"/>
              </a:endParaRPr>
            </a:p>
          </p:txBody>
        </p:sp>
        <p:sp>
          <p:nvSpPr>
            <p:cNvPr id="18" name="Rectangle 17">
              <a:extLst>
                <a:ext uri="{FF2B5EF4-FFF2-40B4-BE49-F238E27FC236}">
                  <a16:creationId xmlns:a16="http://schemas.microsoft.com/office/drawing/2014/main" id="{3AA4A1DB-5D9E-497A-A64F-9A5CE1EA6A7B}"/>
                </a:ext>
              </a:extLst>
            </p:cNvPr>
            <p:cNvSpPr/>
            <p:nvPr/>
          </p:nvSpPr>
          <p:spPr>
            <a:xfrm>
              <a:off x="6262661" y="6253719"/>
              <a:ext cx="2057400" cy="25952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100">
                  <a:solidFill>
                    <a:srgbClr val="FFFFFF"/>
                  </a:solidFill>
                  <a:latin typeface="Segoe UI"/>
                </a:rPr>
                <a:t>Hardware based root of trust</a:t>
              </a:r>
            </a:p>
          </p:txBody>
        </p:sp>
      </p:grpSp>
      <p:sp>
        <p:nvSpPr>
          <p:cNvPr id="20" name="Flowchart: Magnetic Disk 19">
            <a:extLst>
              <a:ext uri="{FF2B5EF4-FFF2-40B4-BE49-F238E27FC236}">
                <a16:creationId xmlns:a16="http://schemas.microsoft.com/office/drawing/2014/main" id="{0FCF26B2-C7FB-42E1-9356-71E6856861C3}"/>
              </a:ext>
            </a:extLst>
          </p:cNvPr>
          <p:cNvSpPr/>
          <p:nvPr/>
        </p:nvSpPr>
        <p:spPr>
          <a:xfrm>
            <a:off x="5313969" y="5841267"/>
            <a:ext cx="719487" cy="689133"/>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050">
                <a:solidFill>
                  <a:srgbClr val="000000"/>
                </a:solidFill>
                <a:latin typeface="Segoe UI"/>
              </a:rPr>
              <a:t>Local storage </a:t>
            </a:r>
          </a:p>
        </p:txBody>
      </p:sp>
      <p:pic>
        <p:nvPicPr>
          <p:cNvPr id="81" name="Graphic 80" descr="Document">
            <a:extLst>
              <a:ext uri="{FF2B5EF4-FFF2-40B4-BE49-F238E27FC236}">
                <a16:creationId xmlns:a16="http://schemas.microsoft.com/office/drawing/2014/main" id="{0E14CB6A-B80E-4A33-AAA4-155C71FDD9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59777" y="5323863"/>
            <a:ext cx="376460" cy="376460"/>
          </a:xfrm>
          <a:prstGeom prst="rect">
            <a:avLst/>
          </a:prstGeom>
        </p:spPr>
      </p:pic>
      <p:sp>
        <p:nvSpPr>
          <p:cNvPr id="22" name="TextBox 21">
            <a:extLst>
              <a:ext uri="{FF2B5EF4-FFF2-40B4-BE49-F238E27FC236}">
                <a16:creationId xmlns:a16="http://schemas.microsoft.com/office/drawing/2014/main" id="{3608563B-0E0F-434C-AD78-E7396E53998E}"/>
              </a:ext>
            </a:extLst>
          </p:cNvPr>
          <p:cNvSpPr txBox="1"/>
          <p:nvPr/>
        </p:nvSpPr>
        <p:spPr>
          <a:xfrm>
            <a:off x="8710928" y="5232155"/>
            <a:ext cx="1182422" cy="610187"/>
          </a:xfrm>
          <a:prstGeom prst="rect">
            <a:avLst/>
          </a:prstGeom>
          <a:noFill/>
        </p:spPr>
        <p:txBody>
          <a:bodyPr wrap="square" rtlCol="0">
            <a:spAutoFit/>
          </a:bodyPr>
          <a:lstStyle/>
          <a:p>
            <a:pPr defTabSz="914314"/>
            <a:r>
              <a:rPr lang="en-US" sz="1100">
                <a:solidFill>
                  <a:srgbClr val="FFFFFF"/>
                </a:solidFill>
                <a:latin typeface="Segoe UI"/>
              </a:rPr>
              <a:t>Device Twin </a:t>
            </a:r>
          </a:p>
          <a:p>
            <a:pPr marL="171384" indent="-171384" defTabSz="914314">
              <a:buFont typeface="Arial" panose="020B0604020202020204" pitchFamily="34" charset="0"/>
              <a:buChar char="•"/>
            </a:pPr>
            <a:r>
              <a:rPr lang="en-US" sz="1100">
                <a:solidFill>
                  <a:srgbClr val="FFFFFF"/>
                </a:solidFill>
                <a:latin typeface="Segoe UI"/>
              </a:rPr>
              <a:t>Module </a:t>
            </a:r>
          </a:p>
          <a:p>
            <a:pPr marL="171384" indent="-171384" defTabSz="914314">
              <a:buFont typeface="Arial" panose="020B0604020202020204" pitchFamily="34" charset="0"/>
              <a:buChar char="•"/>
            </a:pPr>
            <a:r>
              <a:rPr lang="en-US" sz="1100">
                <a:solidFill>
                  <a:srgbClr val="FFFFFF"/>
                </a:solidFill>
                <a:latin typeface="Segoe UI"/>
              </a:rPr>
              <a:t>Routes </a:t>
            </a:r>
          </a:p>
        </p:txBody>
      </p:sp>
      <p:sp>
        <p:nvSpPr>
          <p:cNvPr id="82" name="TextBox 81">
            <a:extLst>
              <a:ext uri="{FF2B5EF4-FFF2-40B4-BE49-F238E27FC236}">
                <a16:creationId xmlns:a16="http://schemas.microsoft.com/office/drawing/2014/main" id="{7950C1D9-58D8-402B-824D-66380EFDC7B3}"/>
              </a:ext>
            </a:extLst>
          </p:cNvPr>
          <p:cNvSpPr txBox="1"/>
          <p:nvPr/>
        </p:nvSpPr>
        <p:spPr>
          <a:xfrm>
            <a:off x="6254361" y="5403986"/>
            <a:ext cx="2042322" cy="280639"/>
          </a:xfrm>
          <a:prstGeom prst="rect">
            <a:avLst/>
          </a:prstGeom>
          <a:solidFill>
            <a:schemeClr val="accent6">
              <a:lumMod val="60000"/>
              <a:lumOff val="40000"/>
            </a:schemeClr>
          </a:solidFill>
        </p:spPr>
        <p:txBody>
          <a:bodyPr wrap="square" rtlCol="0">
            <a:spAutoFit/>
          </a:bodyPr>
          <a:lstStyle/>
          <a:p>
            <a:pPr algn="ctr" defTabSz="914314"/>
            <a:r>
              <a:rPr lang="en-US" sz="1200">
                <a:solidFill>
                  <a:srgbClr val="000000">
                    <a:lumMod val="50000"/>
                  </a:srgbClr>
                </a:solidFill>
                <a:latin typeface="Segoe UI"/>
              </a:rPr>
              <a:t>Edge runtime</a:t>
            </a:r>
          </a:p>
        </p:txBody>
      </p:sp>
      <p:sp>
        <p:nvSpPr>
          <p:cNvPr id="83" name="Rectangle 82">
            <a:extLst>
              <a:ext uri="{FF2B5EF4-FFF2-40B4-BE49-F238E27FC236}">
                <a16:creationId xmlns:a16="http://schemas.microsoft.com/office/drawing/2014/main" id="{118A9233-4F79-49D1-9B6D-FF13BF729174}"/>
              </a:ext>
            </a:extLst>
          </p:cNvPr>
          <p:cNvSpPr/>
          <p:nvPr/>
        </p:nvSpPr>
        <p:spPr>
          <a:xfrm>
            <a:off x="6254360" y="5953062"/>
            <a:ext cx="2056818" cy="25944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100" dirty="0">
                <a:solidFill>
                  <a:srgbClr val="000000"/>
                </a:solidFill>
                <a:latin typeface="Segoe UI"/>
              </a:rPr>
              <a:t>Security Manager</a:t>
            </a:r>
          </a:p>
        </p:txBody>
      </p:sp>
      <p:sp>
        <p:nvSpPr>
          <p:cNvPr id="30" name="TextBox 29">
            <a:extLst>
              <a:ext uri="{FF2B5EF4-FFF2-40B4-BE49-F238E27FC236}">
                <a16:creationId xmlns:a16="http://schemas.microsoft.com/office/drawing/2014/main" id="{45F65347-F43B-4444-AA7F-F435C2C60298}"/>
              </a:ext>
            </a:extLst>
          </p:cNvPr>
          <p:cNvSpPr txBox="1"/>
          <p:nvPr/>
        </p:nvSpPr>
        <p:spPr>
          <a:xfrm>
            <a:off x="8298350" y="5854852"/>
            <a:ext cx="1897835" cy="437560"/>
          </a:xfrm>
          <a:prstGeom prst="rect">
            <a:avLst/>
          </a:prstGeom>
          <a:noFill/>
        </p:spPr>
        <p:txBody>
          <a:bodyPr wrap="square" rtlCol="0">
            <a:spAutoFit/>
          </a:bodyPr>
          <a:lstStyle/>
          <a:p>
            <a:pPr marL="171384" indent="-171384" defTabSz="914314">
              <a:buFont typeface="Arial" panose="020B0604020202020204" pitchFamily="34" charset="0"/>
              <a:buChar char="•"/>
            </a:pPr>
            <a:r>
              <a:rPr lang="en-US" sz="1100">
                <a:solidFill>
                  <a:srgbClr val="FFFFFF"/>
                </a:solidFill>
                <a:latin typeface="Segoe UI"/>
              </a:rPr>
              <a:t>Secure Boot</a:t>
            </a:r>
          </a:p>
          <a:p>
            <a:pPr marL="171384" indent="-171384" defTabSz="914314">
              <a:buFont typeface="Arial" panose="020B0604020202020204" pitchFamily="34" charset="0"/>
              <a:buChar char="•"/>
            </a:pPr>
            <a:r>
              <a:rPr lang="en-US" sz="1100">
                <a:solidFill>
                  <a:srgbClr val="FFFFFF"/>
                </a:solidFill>
                <a:latin typeface="Segoe UI"/>
              </a:rPr>
              <a:t>Secure Storage</a:t>
            </a:r>
          </a:p>
        </p:txBody>
      </p:sp>
      <p:sp>
        <p:nvSpPr>
          <p:cNvPr id="84" name="Rectangle 83">
            <a:extLst>
              <a:ext uri="{FF2B5EF4-FFF2-40B4-BE49-F238E27FC236}">
                <a16:creationId xmlns:a16="http://schemas.microsoft.com/office/drawing/2014/main" id="{DE31187B-181A-43FF-82AD-6005E3FB4EE1}"/>
              </a:ext>
            </a:extLst>
          </p:cNvPr>
          <p:cNvSpPr/>
          <p:nvPr/>
        </p:nvSpPr>
        <p:spPr>
          <a:xfrm>
            <a:off x="9143734" y="2527870"/>
            <a:ext cx="2235572" cy="51110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050">
                <a:solidFill>
                  <a:srgbClr val="FFFFFF"/>
                </a:solidFill>
                <a:latin typeface="Segoe UI"/>
              </a:rPr>
              <a:t>Container Modules</a:t>
            </a:r>
          </a:p>
        </p:txBody>
      </p:sp>
      <p:sp>
        <p:nvSpPr>
          <p:cNvPr id="86" name="Rectangle 85">
            <a:extLst>
              <a:ext uri="{FF2B5EF4-FFF2-40B4-BE49-F238E27FC236}">
                <a16:creationId xmlns:a16="http://schemas.microsoft.com/office/drawing/2014/main" id="{1E8F0329-42CE-4268-A377-9F847ED127A0}"/>
              </a:ext>
            </a:extLst>
          </p:cNvPr>
          <p:cNvSpPr/>
          <p:nvPr/>
        </p:nvSpPr>
        <p:spPr>
          <a:xfrm>
            <a:off x="5523862" y="4558493"/>
            <a:ext cx="794393" cy="51110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050">
                <a:solidFill>
                  <a:srgbClr val="FFFFFF"/>
                </a:solidFill>
                <a:latin typeface="Segoe UI"/>
              </a:rPr>
              <a:t>Container </a:t>
            </a:r>
          </a:p>
          <a:p>
            <a:pPr algn="ctr" defTabSz="914314"/>
            <a:r>
              <a:rPr lang="en-US" sz="1050">
                <a:solidFill>
                  <a:srgbClr val="FFFFFF"/>
                </a:solidFill>
                <a:latin typeface="Segoe UI"/>
              </a:rPr>
              <a:t>Module</a:t>
            </a:r>
          </a:p>
        </p:txBody>
      </p:sp>
      <p:sp>
        <p:nvSpPr>
          <p:cNvPr id="88" name="Rectangle 87">
            <a:extLst>
              <a:ext uri="{FF2B5EF4-FFF2-40B4-BE49-F238E27FC236}">
                <a16:creationId xmlns:a16="http://schemas.microsoft.com/office/drawing/2014/main" id="{13ACB386-4DC2-4A9E-B099-26F4B5834726}"/>
              </a:ext>
            </a:extLst>
          </p:cNvPr>
          <p:cNvSpPr/>
          <p:nvPr/>
        </p:nvSpPr>
        <p:spPr>
          <a:xfrm>
            <a:off x="6441966" y="4558094"/>
            <a:ext cx="794393" cy="51110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050">
                <a:solidFill>
                  <a:srgbClr val="FFFFFF"/>
                </a:solidFill>
                <a:latin typeface="Segoe UI"/>
              </a:rPr>
              <a:t>Container </a:t>
            </a:r>
          </a:p>
          <a:p>
            <a:pPr algn="ctr" defTabSz="914314"/>
            <a:r>
              <a:rPr lang="en-US" sz="1050">
                <a:solidFill>
                  <a:srgbClr val="FFFFFF"/>
                </a:solidFill>
                <a:latin typeface="Segoe UI"/>
              </a:rPr>
              <a:t>Module</a:t>
            </a:r>
          </a:p>
        </p:txBody>
      </p:sp>
      <p:sp>
        <p:nvSpPr>
          <p:cNvPr id="91" name="Rectangle 90">
            <a:extLst>
              <a:ext uri="{FF2B5EF4-FFF2-40B4-BE49-F238E27FC236}">
                <a16:creationId xmlns:a16="http://schemas.microsoft.com/office/drawing/2014/main" id="{9539ECE6-9F42-4DB2-BAD4-A1BB761DE2DB}"/>
              </a:ext>
            </a:extLst>
          </p:cNvPr>
          <p:cNvSpPr/>
          <p:nvPr/>
        </p:nvSpPr>
        <p:spPr>
          <a:xfrm>
            <a:off x="7374567" y="4558094"/>
            <a:ext cx="794393" cy="51110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050">
                <a:solidFill>
                  <a:srgbClr val="FFFFFF"/>
                </a:solidFill>
                <a:latin typeface="Segoe UI"/>
              </a:rPr>
              <a:t>Container </a:t>
            </a:r>
          </a:p>
          <a:p>
            <a:pPr algn="ctr" defTabSz="914314"/>
            <a:r>
              <a:rPr lang="en-US" sz="1050">
                <a:solidFill>
                  <a:srgbClr val="FFFFFF"/>
                </a:solidFill>
                <a:latin typeface="Segoe UI"/>
              </a:rPr>
              <a:t>Module</a:t>
            </a:r>
          </a:p>
        </p:txBody>
      </p:sp>
      <p:sp>
        <p:nvSpPr>
          <p:cNvPr id="92" name="Rectangle 91">
            <a:extLst>
              <a:ext uri="{FF2B5EF4-FFF2-40B4-BE49-F238E27FC236}">
                <a16:creationId xmlns:a16="http://schemas.microsoft.com/office/drawing/2014/main" id="{9F368697-3FF8-42D7-9BF3-B6297236D670}"/>
              </a:ext>
            </a:extLst>
          </p:cNvPr>
          <p:cNvSpPr/>
          <p:nvPr/>
        </p:nvSpPr>
        <p:spPr>
          <a:xfrm>
            <a:off x="8298350" y="4558094"/>
            <a:ext cx="794393" cy="51110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050">
                <a:solidFill>
                  <a:srgbClr val="FFFFFF"/>
                </a:solidFill>
                <a:latin typeface="Segoe UI"/>
              </a:rPr>
              <a:t>Container </a:t>
            </a:r>
          </a:p>
          <a:p>
            <a:pPr algn="ctr" defTabSz="914314"/>
            <a:r>
              <a:rPr lang="en-US" sz="1050">
                <a:solidFill>
                  <a:srgbClr val="FFFFFF"/>
                </a:solidFill>
                <a:latin typeface="Segoe UI"/>
              </a:rPr>
              <a:t>Module</a:t>
            </a:r>
          </a:p>
        </p:txBody>
      </p:sp>
      <p:pic>
        <p:nvPicPr>
          <p:cNvPr id="93" name="Graphic 92" descr="Document">
            <a:extLst>
              <a:ext uri="{FF2B5EF4-FFF2-40B4-BE49-F238E27FC236}">
                <a16:creationId xmlns:a16="http://schemas.microsoft.com/office/drawing/2014/main" id="{458EFFDA-E723-432B-9596-17D6B41980E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15280" y="4903644"/>
            <a:ext cx="258433" cy="258433"/>
          </a:xfrm>
          <a:prstGeom prst="rect">
            <a:avLst/>
          </a:prstGeom>
        </p:spPr>
      </p:pic>
      <p:pic>
        <p:nvPicPr>
          <p:cNvPr id="94" name="Graphic 93" descr="Document">
            <a:extLst>
              <a:ext uri="{FF2B5EF4-FFF2-40B4-BE49-F238E27FC236}">
                <a16:creationId xmlns:a16="http://schemas.microsoft.com/office/drawing/2014/main" id="{F6380139-D104-44C6-A5E8-22CC33767E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84261" y="4876292"/>
            <a:ext cx="258433" cy="258433"/>
          </a:xfrm>
          <a:prstGeom prst="rect">
            <a:avLst/>
          </a:prstGeom>
        </p:spPr>
      </p:pic>
      <p:pic>
        <p:nvPicPr>
          <p:cNvPr id="95" name="Graphic 94" descr="Document">
            <a:extLst>
              <a:ext uri="{FF2B5EF4-FFF2-40B4-BE49-F238E27FC236}">
                <a16:creationId xmlns:a16="http://schemas.microsoft.com/office/drawing/2014/main" id="{F2855E77-4A36-457F-84F6-5D0FE6495FC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16598" y="4870443"/>
            <a:ext cx="258433" cy="258433"/>
          </a:xfrm>
          <a:prstGeom prst="rect">
            <a:avLst/>
          </a:prstGeom>
        </p:spPr>
      </p:pic>
      <p:pic>
        <p:nvPicPr>
          <p:cNvPr id="96" name="Graphic 95" descr="Document">
            <a:extLst>
              <a:ext uri="{FF2B5EF4-FFF2-40B4-BE49-F238E27FC236}">
                <a16:creationId xmlns:a16="http://schemas.microsoft.com/office/drawing/2014/main" id="{35FAD561-2879-4CB2-B374-B9AC55CE0BE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11288" y="4857312"/>
            <a:ext cx="258433" cy="258433"/>
          </a:xfrm>
          <a:prstGeom prst="rect">
            <a:avLst/>
          </a:prstGeom>
        </p:spPr>
      </p:pic>
      <p:sp>
        <p:nvSpPr>
          <p:cNvPr id="97" name="TextBox 96">
            <a:extLst>
              <a:ext uri="{FF2B5EF4-FFF2-40B4-BE49-F238E27FC236}">
                <a16:creationId xmlns:a16="http://schemas.microsoft.com/office/drawing/2014/main" id="{256ADAF5-A996-48BA-ADA3-BBD617D9FB93}"/>
              </a:ext>
            </a:extLst>
          </p:cNvPr>
          <p:cNvSpPr txBox="1"/>
          <p:nvPr/>
        </p:nvSpPr>
        <p:spPr>
          <a:xfrm>
            <a:off x="2117237" y="3702042"/>
            <a:ext cx="2160142" cy="586616"/>
          </a:xfrm>
          <a:prstGeom prst="rect">
            <a:avLst/>
          </a:prstGeom>
          <a:noFill/>
        </p:spPr>
        <p:txBody>
          <a:bodyPr wrap="square" rtlCol="0">
            <a:spAutoFit/>
          </a:bodyPr>
          <a:lstStyle/>
          <a:p>
            <a:pPr defTabSz="914314"/>
            <a:r>
              <a:rPr lang="en-US" sz="1050" b="1">
                <a:solidFill>
                  <a:srgbClr val="000000"/>
                </a:solidFill>
                <a:latin typeface="Segoe UI"/>
              </a:rPr>
              <a:t>5 – </a:t>
            </a:r>
            <a:r>
              <a:rPr lang="en-US" sz="1050">
                <a:solidFill>
                  <a:srgbClr val="000000"/>
                </a:solidFill>
                <a:latin typeface="Segoe UI"/>
              </a:rPr>
              <a:t>Define Module twins for module configurations (parameters)</a:t>
            </a:r>
          </a:p>
        </p:txBody>
      </p:sp>
      <p:pic>
        <p:nvPicPr>
          <p:cNvPr id="98" name="Graphic 97" descr="Document">
            <a:extLst>
              <a:ext uri="{FF2B5EF4-FFF2-40B4-BE49-F238E27FC236}">
                <a16:creationId xmlns:a16="http://schemas.microsoft.com/office/drawing/2014/main" id="{A346A6A9-905F-4582-8DE0-1C7B0BA0DF5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3552" y="3732665"/>
            <a:ext cx="404075" cy="404075"/>
          </a:xfrm>
          <a:prstGeom prst="rect">
            <a:avLst/>
          </a:prstGeom>
        </p:spPr>
      </p:pic>
      <p:cxnSp>
        <p:nvCxnSpPr>
          <p:cNvPr id="37" name="Straight Arrow Connector 36">
            <a:extLst>
              <a:ext uri="{FF2B5EF4-FFF2-40B4-BE49-F238E27FC236}">
                <a16:creationId xmlns:a16="http://schemas.microsoft.com/office/drawing/2014/main" id="{0C7C5EB1-5447-43E4-99D8-C1ECB8DF3A93}"/>
              </a:ext>
            </a:extLst>
          </p:cNvPr>
          <p:cNvCxnSpPr>
            <a:cxnSpLocks/>
            <a:stCxn id="98" idx="3"/>
            <a:endCxn id="41" idx="2"/>
          </p:cNvCxnSpPr>
          <p:nvPr/>
        </p:nvCxnSpPr>
        <p:spPr>
          <a:xfrm flipV="1">
            <a:off x="4607626" y="2431848"/>
            <a:ext cx="1307664" cy="1502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9" name="Graphic 98" descr="Document">
            <a:extLst>
              <a:ext uri="{FF2B5EF4-FFF2-40B4-BE49-F238E27FC236}">
                <a16:creationId xmlns:a16="http://schemas.microsoft.com/office/drawing/2014/main" id="{B7CD27EF-0148-4BF1-8112-85FC6483E22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90617" y="2622104"/>
            <a:ext cx="376460" cy="376460"/>
          </a:xfrm>
          <a:prstGeom prst="rect">
            <a:avLst/>
          </a:prstGeom>
        </p:spPr>
      </p:pic>
      <p:pic>
        <p:nvPicPr>
          <p:cNvPr id="100" name="Graphic 99" descr="Document">
            <a:extLst>
              <a:ext uri="{FF2B5EF4-FFF2-40B4-BE49-F238E27FC236}">
                <a16:creationId xmlns:a16="http://schemas.microsoft.com/office/drawing/2014/main" id="{FDBA2261-37E2-453E-946A-02CEC3AD448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64887" y="2676315"/>
            <a:ext cx="258433" cy="258433"/>
          </a:xfrm>
          <a:prstGeom prst="rect">
            <a:avLst/>
          </a:prstGeom>
        </p:spPr>
      </p:pic>
      <p:sp>
        <p:nvSpPr>
          <p:cNvPr id="38" name="Rectangle 37">
            <a:extLst>
              <a:ext uri="{FF2B5EF4-FFF2-40B4-BE49-F238E27FC236}">
                <a16:creationId xmlns:a16="http://schemas.microsoft.com/office/drawing/2014/main" id="{8DB41DAA-8AA9-4BB1-A7ED-8AB872A5179F}"/>
              </a:ext>
            </a:extLst>
          </p:cNvPr>
          <p:cNvSpPr/>
          <p:nvPr/>
        </p:nvSpPr>
        <p:spPr>
          <a:xfrm>
            <a:off x="7572016" y="2682455"/>
            <a:ext cx="909094" cy="249264"/>
          </a:xfrm>
          <a:prstGeom prst="rect">
            <a:avLst/>
          </a:prstGeom>
        </p:spPr>
        <p:txBody>
          <a:bodyPr wrap="none">
            <a:spAutoFit/>
          </a:bodyPr>
          <a:lstStyle/>
          <a:p>
            <a:pPr defTabSz="914314"/>
            <a:r>
              <a:rPr lang="en-US" sz="1000">
                <a:solidFill>
                  <a:srgbClr val="FFFFFF"/>
                </a:solidFill>
                <a:latin typeface="Segoe UI"/>
              </a:rPr>
              <a:t>Device Twin </a:t>
            </a:r>
          </a:p>
        </p:txBody>
      </p:sp>
      <p:sp>
        <p:nvSpPr>
          <p:cNvPr id="105" name="Rectangle 104">
            <a:extLst>
              <a:ext uri="{FF2B5EF4-FFF2-40B4-BE49-F238E27FC236}">
                <a16:creationId xmlns:a16="http://schemas.microsoft.com/office/drawing/2014/main" id="{D54D0C46-B720-4819-9E81-0BB87F28703D}"/>
              </a:ext>
            </a:extLst>
          </p:cNvPr>
          <p:cNvSpPr/>
          <p:nvPr/>
        </p:nvSpPr>
        <p:spPr>
          <a:xfrm>
            <a:off x="6184861" y="2690013"/>
            <a:ext cx="969999" cy="249264"/>
          </a:xfrm>
          <a:prstGeom prst="rect">
            <a:avLst/>
          </a:prstGeom>
        </p:spPr>
        <p:txBody>
          <a:bodyPr wrap="none">
            <a:spAutoFit/>
          </a:bodyPr>
          <a:lstStyle/>
          <a:p>
            <a:pPr defTabSz="914314"/>
            <a:r>
              <a:rPr lang="en-US" sz="1000">
                <a:solidFill>
                  <a:srgbClr val="FFFFFF"/>
                </a:solidFill>
                <a:latin typeface="Segoe UI"/>
              </a:rPr>
              <a:t>Module Twin </a:t>
            </a:r>
          </a:p>
        </p:txBody>
      </p:sp>
      <p:sp>
        <p:nvSpPr>
          <p:cNvPr id="106" name="Rectangle 105">
            <a:extLst>
              <a:ext uri="{FF2B5EF4-FFF2-40B4-BE49-F238E27FC236}">
                <a16:creationId xmlns:a16="http://schemas.microsoft.com/office/drawing/2014/main" id="{2F0BFD89-6263-461E-AA2A-7E074FC22D3F}"/>
              </a:ext>
            </a:extLst>
          </p:cNvPr>
          <p:cNvSpPr/>
          <p:nvPr/>
        </p:nvSpPr>
        <p:spPr>
          <a:xfrm>
            <a:off x="5103996" y="5103277"/>
            <a:ext cx="969999" cy="249264"/>
          </a:xfrm>
          <a:prstGeom prst="rect">
            <a:avLst/>
          </a:prstGeom>
        </p:spPr>
        <p:txBody>
          <a:bodyPr wrap="none">
            <a:spAutoFit/>
          </a:bodyPr>
          <a:lstStyle/>
          <a:p>
            <a:pPr defTabSz="914314"/>
            <a:r>
              <a:rPr lang="en-US" sz="1000">
                <a:solidFill>
                  <a:srgbClr val="FFFFFF"/>
                </a:solidFill>
                <a:latin typeface="Segoe UI"/>
              </a:rPr>
              <a:t>Module Twin </a:t>
            </a:r>
          </a:p>
        </p:txBody>
      </p:sp>
      <p:sp>
        <p:nvSpPr>
          <p:cNvPr id="114" name="Rectangle 113">
            <a:extLst>
              <a:ext uri="{FF2B5EF4-FFF2-40B4-BE49-F238E27FC236}">
                <a16:creationId xmlns:a16="http://schemas.microsoft.com/office/drawing/2014/main" id="{99385214-0B85-4F54-B267-C5F1E55A3782}"/>
              </a:ext>
            </a:extLst>
          </p:cNvPr>
          <p:cNvSpPr/>
          <p:nvPr/>
        </p:nvSpPr>
        <p:spPr>
          <a:xfrm>
            <a:off x="1274199" y="4940644"/>
            <a:ext cx="1413428" cy="3764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200" dirty="0">
                <a:solidFill>
                  <a:srgbClr val="FFFFFF"/>
                </a:solidFill>
                <a:latin typeface="Segoe UI"/>
              </a:rPr>
              <a:t>IoT Device with IoT Device SDK</a:t>
            </a:r>
          </a:p>
        </p:txBody>
      </p:sp>
      <p:sp>
        <p:nvSpPr>
          <p:cNvPr id="115" name="Rectangle 114">
            <a:extLst>
              <a:ext uri="{FF2B5EF4-FFF2-40B4-BE49-F238E27FC236}">
                <a16:creationId xmlns:a16="http://schemas.microsoft.com/office/drawing/2014/main" id="{ADFD1C0B-8260-4C3F-A78B-52C1C2716EF3}"/>
              </a:ext>
            </a:extLst>
          </p:cNvPr>
          <p:cNvSpPr/>
          <p:nvPr/>
        </p:nvSpPr>
        <p:spPr>
          <a:xfrm>
            <a:off x="1274199" y="5547857"/>
            <a:ext cx="1413428" cy="3764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200">
                <a:solidFill>
                  <a:srgbClr val="FFFFFF"/>
                </a:solidFill>
                <a:latin typeface="Segoe UI"/>
              </a:rPr>
              <a:t>IoT Device (e.g. BLE)</a:t>
            </a:r>
          </a:p>
        </p:txBody>
      </p:sp>
      <p:cxnSp>
        <p:nvCxnSpPr>
          <p:cNvPr id="117" name="Straight Arrow Connector 116">
            <a:extLst>
              <a:ext uri="{FF2B5EF4-FFF2-40B4-BE49-F238E27FC236}">
                <a16:creationId xmlns:a16="http://schemas.microsoft.com/office/drawing/2014/main" id="{BF6C2752-96B2-4873-A35B-1DE695C0564D}"/>
              </a:ext>
            </a:extLst>
          </p:cNvPr>
          <p:cNvCxnSpPr>
            <a:stCxn id="114" idx="3"/>
          </p:cNvCxnSpPr>
          <p:nvPr/>
        </p:nvCxnSpPr>
        <p:spPr>
          <a:xfrm>
            <a:off x="2687627" y="5128874"/>
            <a:ext cx="2158729"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9401E01E-BE5B-4488-A615-339FBBC3BA8A}"/>
              </a:ext>
            </a:extLst>
          </p:cNvPr>
          <p:cNvCxnSpPr>
            <a:cxnSpLocks/>
            <a:stCxn id="115" idx="3"/>
          </p:cNvCxnSpPr>
          <p:nvPr/>
        </p:nvCxnSpPr>
        <p:spPr>
          <a:xfrm>
            <a:off x="2687627" y="5736087"/>
            <a:ext cx="2158729"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1BE0C87C-1B3B-46A6-A8B0-DA9ED4D339CE}"/>
              </a:ext>
            </a:extLst>
          </p:cNvPr>
          <p:cNvSpPr txBox="1"/>
          <p:nvPr/>
        </p:nvSpPr>
        <p:spPr>
          <a:xfrm>
            <a:off x="2999965" y="4725261"/>
            <a:ext cx="1512314" cy="610274"/>
          </a:xfrm>
          <a:prstGeom prst="rect">
            <a:avLst/>
          </a:prstGeom>
          <a:noFill/>
        </p:spPr>
        <p:txBody>
          <a:bodyPr wrap="square" rtlCol="0">
            <a:spAutoFit/>
          </a:bodyPr>
          <a:lstStyle/>
          <a:p>
            <a:pPr defTabSz="914314"/>
            <a:r>
              <a:rPr lang="en-US" sz="1100">
                <a:solidFill>
                  <a:srgbClr val="000000"/>
                </a:solidFill>
                <a:latin typeface="Segoe UI"/>
              </a:rPr>
              <a:t>Connects to Edge Hub (Owns a device twin) </a:t>
            </a:r>
          </a:p>
        </p:txBody>
      </p:sp>
      <p:sp>
        <p:nvSpPr>
          <p:cNvPr id="122" name="TextBox 121">
            <a:extLst>
              <a:ext uri="{FF2B5EF4-FFF2-40B4-BE49-F238E27FC236}">
                <a16:creationId xmlns:a16="http://schemas.microsoft.com/office/drawing/2014/main" id="{B8600B95-B4A9-4C3D-8617-F58EB50803A0}"/>
              </a:ext>
            </a:extLst>
          </p:cNvPr>
          <p:cNvSpPr txBox="1"/>
          <p:nvPr/>
        </p:nvSpPr>
        <p:spPr>
          <a:xfrm>
            <a:off x="2799820" y="5760453"/>
            <a:ext cx="1992516" cy="782924"/>
          </a:xfrm>
          <a:prstGeom prst="rect">
            <a:avLst/>
          </a:prstGeom>
          <a:noFill/>
        </p:spPr>
        <p:txBody>
          <a:bodyPr wrap="square" rtlCol="0">
            <a:spAutoFit/>
          </a:bodyPr>
          <a:lstStyle/>
          <a:p>
            <a:pPr defTabSz="914314"/>
            <a:r>
              <a:rPr lang="en-US" sz="1100">
                <a:solidFill>
                  <a:srgbClr val="000000"/>
                </a:solidFill>
                <a:latin typeface="Segoe UI"/>
              </a:rPr>
              <a:t>Connects to BLE Module for protocol translation (configured via BLE Module twin) </a:t>
            </a:r>
          </a:p>
        </p:txBody>
      </p:sp>
      <p:pic>
        <p:nvPicPr>
          <p:cNvPr id="123" name="Graphic 122" descr="Document">
            <a:extLst>
              <a:ext uri="{FF2B5EF4-FFF2-40B4-BE49-F238E27FC236}">
                <a16:creationId xmlns:a16="http://schemas.microsoft.com/office/drawing/2014/main" id="{1E261235-8F34-4DD2-AD32-8FE2FE55FD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13726" y="5174859"/>
            <a:ext cx="376460" cy="376460"/>
          </a:xfrm>
          <a:prstGeom prst="rect">
            <a:avLst/>
          </a:prstGeom>
        </p:spPr>
      </p:pic>
      <p:cxnSp>
        <p:nvCxnSpPr>
          <p:cNvPr id="128" name="Straight Connector 127">
            <a:extLst>
              <a:ext uri="{FF2B5EF4-FFF2-40B4-BE49-F238E27FC236}">
                <a16:creationId xmlns:a16="http://schemas.microsoft.com/office/drawing/2014/main" id="{09548619-4FA3-449B-9162-B37744E1E0E3}"/>
              </a:ext>
            </a:extLst>
          </p:cNvPr>
          <p:cNvCxnSpPr/>
          <p:nvPr/>
        </p:nvCxnSpPr>
        <p:spPr>
          <a:xfrm>
            <a:off x="5989137" y="5201655"/>
            <a:ext cx="27072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7B92500-9B12-41F7-B269-EFB44B8C79AE}"/>
              </a:ext>
            </a:extLst>
          </p:cNvPr>
          <p:cNvCxnSpPr/>
          <p:nvPr/>
        </p:nvCxnSpPr>
        <p:spPr>
          <a:xfrm>
            <a:off x="8695545" y="5061748"/>
            <a:ext cx="0" cy="1342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0AA4E3D-3F8E-4C8A-8169-20C3B68B106D}"/>
              </a:ext>
            </a:extLst>
          </p:cNvPr>
          <p:cNvCxnSpPr/>
          <p:nvPr/>
        </p:nvCxnSpPr>
        <p:spPr>
          <a:xfrm>
            <a:off x="7767517" y="5067404"/>
            <a:ext cx="0" cy="1342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92E8350-38AE-4E91-8D67-948F9DCE2C0D}"/>
              </a:ext>
            </a:extLst>
          </p:cNvPr>
          <p:cNvCxnSpPr/>
          <p:nvPr/>
        </p:nvCxnSpPr>
        <p:spPr>
          <a:xfrm>
            <a:off x="6839160" y="5064318"/>
            <a:ext cx="0" cy="1342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D2E78CA-8998-410E-BDC6-FD2667CBD6BE}"/>
              </a:ext>
            </a:extLst>
          </p:cNvPr>
          <p:cNvCxnSpPr/>
          <p:nvPr/>
        </p:nvCxnSpPr>
        <p:spPr>
          <a:xfrm>
            <a:off x="5989137" y="5071176"/>
            <a:ext cx="0" cy="1342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2A80CE9-E684-470F-915B-EA5F2EFDF32B}"/>
              </a:ext>
            </a:extLst>
          </p:cNvPr>
          <p:cNvCxnSpPr>
            <a:cxnSpLocks/>
            <a:endCxn id="82" idx="0"/>
          </p:cNvCxnSpPr>
          <p:nvPr/>
        </p:nvCxnSpPr>
        <p:spPr>
          <a:xfrm>
            <a:off x="7275522" y="5215178"/>
            <a:ext cx="0" cy="1888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10496011-FC0C-45E8-BA6D-7D8B178905D4}"/>
              </a:ext>
            </a:extLst>
          </p:cNvPr>
          <p:cNvCxnSpPr>
            <a:cxnSpLocks/>
          </p:cNvCxnSpPr>
          <p:nvPr/>
        </p:nvCxnSpPr>
        <p:spPr>
          <a:xfrm rot="5400000">
            <a:off x="8389237" y="3119457"/>
            <a:ext cx="1168812" cy="10078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BD513DA-8535-4CA2-A407-A7BF4BA1AA59}"/>
              </a:ext>
            </a:extLst>
          </p:cNvPr>
          <p:cNvSpPr/>
          <p:nvPr/>
        </p:nvSpPr>
        <p:spPr>
          <a:xfrm>
            <a:off x="6259782" y="5706373"/>
            <a:ext cx="2045977" cy="2176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r>
              <a:rPr lang="en-US" sz="1100">
                <a:solidFill>
                  <a:srgbClr val="000000"/>
                </a:solidFill>
                <a:latin typeface="Segoe UI"/>
              </a:rPr>
              <a:t>Device Provisioning</a:t>
            </a:r>
          </a:p>
        </p:txBody>
      </p:sp>
      <p:sp>
        <p:nvSpPr>
          <p:cNvPr id="69" name="TextBox 68">
            <a:extLst>
              <a:ext uri="{FF2B5EF4-FFF2-40B4-BE49-F238E27FC236}">
                <a16:creationId xmlns:a16="http://schemas.microsoft.com/office/drawing/2014/main" id="{A35C360C-2FEF-49CB-B416-74718776E83F}"/>
              </a:ext>
            </a:extLst>
          </p:cNvPr>
          <p:cNvSpPr txBox="1"/>
          <p:nvPr/>
        </p:nvSpPr>
        <p:spPr>
          <a:xfrm>
            <a:off x="2135709" y="1399005"/>
            <a:ext cx="2165153" cy="421790"/>
          </a:xfrm>
          <a:prstGeom prst="rect">
            <a:avLst/>
          </a:prstGeom>
          <a:noFill/>
        </p:spPr>
        <p:txBody>
          <a:bodyPr wrap="square" rtlCol="0">
            <a:spAutoFit/>
          </a:bodyPr>
          <a:lstStyle/>
          <a:p>
            <a:pPr defTabSz="914314"/>
            <a:r>
              <a:rPr lang="en-US" sz="1050" b="1">
                <a:solidFill>
                  <a:srgbClr val="000000"/>
                </a:solidFill>
                <a:latin typeface="Segoe UI"/>
              </a:rPr>
              <a:t>1 – </a:t>
            </a:r>
            <a:r>
              <a:rPr lang="en-US" sz="1050">
                <a:solidFill>
                  <a:srgbClr val="000000"/>
                </a:solidFill>
                <a:latin typeface="Segoe UI"/>
              </a:rPr>
              <a:t>Edge device provisioned with right agents for scenario </a:t>
            </a:r>
          </a:p>
        </p:txBody>
      </p:sp>
      <p:pic>
        <p:nvPicPr>
          <p:cNvPr id="15" name="Graphic 14" descr="Download from cloud">
            <a:extLst>
              <a:ext uri="{FF2B5EF4-FFF2-40B4-BE49-F238E27FC236}">
                <a16:creationId xmlns:a16="http://schemas.microsoft.com/office/drawing/2014/main" id="{DA313A76-31D4-49B2-BFE1-25926E292D1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10559" y="1365738"/>
            <a:ext cx="390055" cy="390055"/>
          </a:xfrm>
          <a:prstGeom prst="rect">
            <a:avLst/>
          </a:prstGeom>
        </p:spPr>
      </p:pic>
      <p:cxnSp>
        <p:nvCxnSpPr>
          <p:cNvPr id="21" name="Straight Arrow Connector 20">
            <a:extLst>
              <a:ext uri="{FF2B5EF4-FFF2-40B4-BE49-F238E27FC236}">
                <a16:creationId xmlns:a16="http://schemas.microsoft.com/office/drawing/2014/main" id="{473187CF-3B72-4A0E-A6AA-28690C02D9AD}"/>
              </a:ext>
            </a:extLst>
          </p:cNvPr>
          <p:cNvCxnSpPr>
            <a:stCxn id="15" idx="3"/>
            <a:endCxn id="41" idx="2"/>
          </p:cNvCxnSpPr>
          <p:nvPr/>
        </p:nvCxnSpPr>
        <p:spPr>
          <a:xfrm>
            <a:off x="4600616" y="1560767"/>
            <a:ext cx="1314673" cy="871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 Placeholder 17">
            <a:extLst>
              <a:ext uri="{FF2B5EF4-FFF2-40B4-BE49-F238E27FC236}">
                <a16:creationId xmlns:a16="http://schemas.microsoft.com/office/drawing/2014/main" id="{6AF68AE0-E15B-45C9-A7C1-3E05C1E9158F}"/>
              </a:ext>
            </a:extLst>
          </p:cNvPr>
          <p:cNvSpPr txBox="1">
            <a:spLocks/>
          </p:cNvSpPr>
          <p:nvPr/>
        </p:nvSpPr>
        <p:spPr>
          <a:xfrm>
            <a:off x="8548006" y="386250"/>
            <a:ext cx="3535866" cy="2246425"/>
          </a:xfrm>
          <a:prstGeom prst="rect">
            <a:avLst/>
          </a:prstGeom>
        </p:spPr>
        <p:txBody>
          <a:bodyPr vert="horz" wrap="square" lIns="146263" tIns="91414" rIns="146263" bIns="91414" rtlCol="0">
            <a:spAutoFit/>
          </a:bodyPr>
          <a:lst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439364" lvl="1" indent="-219682" defTabSz="896354"/>
            <a:r>
              <a:rPr lang="en-US" sz="1800" dirty="0">
                <a:gradFill>
                  <a:gsLst>
                    <a:gs pos="1250">
                      <a:srgbClr val="000000"/>
                    </a:gs>
                    <a:gs pos="100000">
                      <a:srgbClr val="000000"/>
                    </a:gs>
                  </a:gsLst>
                  <a:lin ang="5400000" scaled="0"/>
                </a:gradFill>
                <a:latin typeface="Segoe UI" panose="020B0502040204020203" pitchFamily="34" charset="0"/>
                <a:cs typeface="Segoe UI" panose="020B0502040204020203" pitchFamily="34" charset="0"/>
              </a:rPr>
              <a:t>Container based workloads</a:t>
            </a:r>
          </a:p>
          <a:p>
            <a:pPr marL="439364" lvl="1" indent="-219682" defTabSz="896354"/>
            <a:r>
              <a:rPr lang="en-US" sz="1800" dirty="0">
                <a:gradFill>
                  <a:gsLst>
                    <a:gs pos="1250">
                      <a:srgbClr val="000000"/>
                    </a:gs>
                    <a:gs pos="100000">
                      <a:srgbClr val="000000"/>
                    </a:gs>
                  </a:gsLst>
                  <a:lin ang="5400000" scaled="0"/>
                </a:gradFill>
                <a:latin typeface="Segoe UI" panose="020B0502040204020203" pitchFamily="34" charset="0"/>
                <a:cs typeface="Segoe UI" panose="020B0502040204020203" pitchFamily="34" charset="0"/>
              </a:rPr>
              <a:t>AI Services</a:t>
            </a:r>
          </a:p>
          <a:p>
            <a:pPr marL="439364" lvl="1" indent="-219682" defTabSz="896354"/>
            <a:r>
              <a:rPr lang="en-US" sz="1800" dirty="0">
                <a:gradFill>
                  <a:gsLst>
                    <a:gs pos="1250">
                      <a:srgbClr val="000000"/>
                    </a:gs>
                    <a:gs pos="100000">
                      <a:srgbClr val="000000"/>
                    </a:gs>
                  </a:gsLst>
                  <a:lin ang="5400000" scaled="0"/>
                </a:gradFill>
                <a:latin typeface="Segoe UI" panose="020B0502040204020203" pitchFamily="34" charset="0"/>
                <a:cs typeface="Segoe UI" panose="020B0502040204020203" pitchFamily="34" charset="0"/>
              </a:rPr>
              <a:t>Azure Functions</a:t>
            </a:r>
          </a:p>
          <a:p>
            <a:pPr marL="439364" lvl="1" indent="-219682" defTabSz="896354"/>
            <a:r>
              <a:rPr lang="en-US" sz="1800" dirty="0">
                <a:gradFill>
                  <a:gsLst>
                    <a:gs pos="1250">
                      <a:srgbClr val="000000"/>
                    </a:gs>
                    <a:gs pos="100000">
                      <a:srgbClr val="000000"/>
                    </a:gs>
                  </a:gsLst>
                  <a:lin ang="5400000" scaled="0"/>
                </a:gradFill>
                <a:latin typeface="Segoe UI" panose="020B0502040204020203" pitchFamily="34" charset="0"/>
                <a:cs typeface="Segoe UI" panose="020B0502040204020203" pitchFamily="34" charset="0"/>
              </a:rPr>
              <a:t>Azure Stream Analytics</a:t>
            </a:r>
          </a:p>
          <a:p>
            <a:pPr marL="439364" lvl="1" indent="-219682" defTabSz="896354"/>
            <a:r>
              <a:rPr lang="en-US" sz="1800" dirty="0">
                <a:gradFill>
                  <a:gsLst>
                    <a:gs pos="1250">
                      <a:srgbClr val="000000"/>
                    </a:gs>
                    <a:gs pos="100000">
                      <a:srgbClr val="000000"/>
                    </a:gs>
                  </a:gsLst>
                  <a:lin ang="5400000" scaled="0"/>
                </a:gradFill>
                <a:latin typeface="Segoe UI" panose="020B0502040204020203" pitchFamily="34" charset="0"/>
                <a:cs typeface="Segoe UI" panose="020B0502040204020203" pitchFamily="34" charset="0"/>
              </a:rPr>
              <a:t>Azure Machine Learning</a:t>
            </a:r>
          </a:p>
          <a:p>
            <a:pPr marL="439364" lvl="1" indent="-219682" defTabSz="896354"/>
            <a:r>
              <a:rPr lang="en-US" sz="1800" dirty="0">
                <a:gradFill>
                  <a:gsLst>
                    <a:gs pos="1250">
                      <a:srgbClr val="000000"/>
                    </a:gs>
                    <a:gs pos="100000">
                      <a:srgbClr val="000000"/>
                    </a:gs>
                  </a:gsLst>
                  <a:lin ang="5400000" scaled="0"/>
                </a:gradFill>
                <a:latin typeface="Segoe UI" panose="020B0502040204020203" pitchFamily="34" charset="0"/>
                <a:cs typeface="Segoe UI" panose="020B0502040204020203" pitchFamily="34" charset="0"/>
              </a:rPr>
              <a:t>Your own code using module SDK</a:t>
            </a:r>
            <a:endParaRPr lang="en-US" sz="2400" dirty="0">
              <a:gradFill>
                <a:gsLst>
                  <a:gs pos="1250">
                    <a:srgbClr val="000000"/>
                  </a:gs>
                  <a:gs pos="100000">
                    <a:srgbClr val="000000"/>
                  </a:gs>
                </a:gsLst>
                <a:lin ang="5400000" scaled="0"/>
              </a:gra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424720C-349A-410A-9B7D-0AD871F56465}"/>
              </a:ext>
            </a:extLst>
          </p:cNvPr>
          <p:cNvSpPr txBox="1"/>
          <p:nvPr/>
        </p:nvSpPr>
        <p:spPr>
          <a:xfrm>
            <a:off x="9680769" y="4641830"/>
            <a:ext cx="2403103" cy="1508105"/>
          </a:xfrm>
          <a:prstGeom prst="rect">
            <a:avLst/>
          </a:prstGeom>
          <a:noFill/>
        </p:spPr>
        <p:txBody>
          <a:bodyPr wrap="square" lIns="0" tIns="0" rIns="0" bIns="0" rtlCol="0">
            <a:spAutoFit/>
          </a:bodyPr>
          <a:lstStyle/>
          <a:p>
            <a:pPr marL="285695" indent="-285695" defTabSz="914314">
              <a:buFont typeface="Arial" panose="020B0604020202020204" pitchFamily="34" charset="0"/>
              <a:buChar char="•"/>
            </a:pPr>
            <a:r>
              <a:rPr lang="en-US" sz="1400" dirty="0">
                <a:gradFill>
                  <a:gsLst>
                    <a:gs pos="2917">
                      <a:srgbClr val="000000"/>
                    </a:gs>
                    <a:gs pos="30000">
                      <a:srgbClr val="000000"/>
                    </a:gs>
                  </a:gsLst>
                  <a:lin ang="5400000" scaled="0"/>
                </a:gradFill>
                <a:latin typeface="Segoe UI"/>
              </a:rPr>
              <a:t>Edge device with security requirements</a:t>
            </a:r>
          </a:p>
          <a:p>
            <a:pPr marL="285695" indent="-285695" defTabSz="914314">
              <a:buFont typeface="Arial" panose="020B0604020202020204" pitchFamily="34" charset="0"/>
              <a:buChar char="•"/>
            </a:pPr>
            <a:r>
              <a:rPr lang="en-US" sz="1400" dirty="0">
                <a:gradFill>
                  <a:gsLst>
                    <a:gs pos="2917">
                      <a:srgbClr val="000000"/>
                    </a:gs>
                    <a:gs pos="30000">
                      <a:srgbClr val="000000"/>
                    </a:gs>
                  </a:gsLst>
                  <a:lin ang="5400000" scaled="0"/>
                </a:gradFill>
                <a:latin typeface="Segoe UI"/>
              </a:rPr>
              <a:t>Rich OS – Linux or Windows</a:t>
            </a:r>
          </a:p>
          <a:p>
            <a:pPr marL="285695" indent="-285695" defTabSz="914314">
              <a:buFont typeface="Arial" panose="020B0604020202020204" pitchFamily="34" charset="0"/>
              <a:buChar char="•"/>
            </a:pPr>
            <a:r>
              <a:rPr lang="en-US" sz="1400" dirty="0">
                <a:gradFill>
                  <a:gsLst>
                    <a:gs pos="2917">
                      <a:srgbClr val="000000"/>
                    </a:gs>
                    <a:gs pos="30000">
                      <a:srgbClr val="000000"/>
                    </a:gs>
                  </a:gsLst>
                  <a:lin ang="5400000" scaled="0"/>
                </a:gradFill>
                <a:latin typeface="Segoe UI"/>
              </a:rPr>
              <a:t>Docker-compatible container management system </a:t>
            </a:r>
          </a:p>
        </p:txBody>
      </p:sp>
    </p:spTree>
    <p:extLst>
      <p:ext uri="{BB962C8B-B14F-4D97-AF65-F5344CB8AC3E}">
        <p14:creationId xmlns:p14="http://schemas.microsoft.com/office/powerpoint/2010/main" val="1330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63">
                                            <p:txEl>
                                              <p:pRg st="0" end="0"/>
                                            </p:txEl>
                                          </p:spTgt>
                                        </p:tgtEl>
                                        <p:attrNameLst>
                                          <p:attrName>style.visibility</p:attrName>
                                        </p:attrNameLst>
                                      </p:cBhvr>
                                      <p:to>
                                        <p:strVal val="visible"/>
                                      </p:to>
                                    </p:set>
                                    <p:animEffect transition="in" filter="fade">
                                      <p:cBhvr>
                                        <p:cTn id="51" dur="500"/>
                                        <p:tgtEl>
                                          <p:spTgt spid="63">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3">
                                            <p:txEl>
                                              <p:pRg st="1" end="1"/>
                                            </p:txEl>
                                          </p:spTgt>
                                        </p:tgtEl>
                                        <p:attrNameLst>
                                          <p:attrName>style.visibility</p:attrName>
                                        </p:attrNameLst>
                                      </p:cBhvr>
                                      <p:to>
                                        <p:strVal val="visible"/>
                                      </p:to>
                                    </p:set>
                                    <p:animEffect transition="in" filter="fade">
                                      <p:cBhvr>
                                        <p:cTn id="54" dur="500"/>
                                        <p:tgtEl>
                                          <p:spTgt spid="63">
                                            <p:txEl>
                                              <p:pRg st="1" end="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3">
                                            <p:txEl>
                                              <p:pRg st="2" end="2"/>
                                            </p:txEl>
                                          </p:spTgt>
                                        </p:tgtEl>
                                        <p:attrNameLst>
                                          <p:attrName>style.visibility</p:attrName>
                                        </p:attrNameLst>
                                      </p:cBhvr>
                                      <p:to>
                                        <p:strVal val="visible"/>
                                      </p:to>
                                    </p:set>
                                    <p:animEffect transition="in" filter="fade">
                                      <p:cBhvr>
                                        <p:cTn id="57" dur="500"/>
                                        <p:tgtEl>
                                          <p:spTgt spid="63">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3">
                                            <p:txEl>
                                              <p:pRg st="3" end="3"/>
                                            </p:txEl>
                                          </p:spTgt>
                                        </p:tgtEl>
                                        <p:attrNameLst>
                                          <p:attrName>style.visibility</p:attrName>
                                        </p:attrNameLst>
                                      </p:cBhvr>
                                      <p:to>
                                        <p:strVal val="visible"/>
                                      </p:to>
                                    </p:set>
                                    <p:animEffect transition="in" filter="fade">
                                      <p:cBhvr>
                                        <p:cTn id="60" dur="500"/>
                                        <p:tgtEl>
                                          <p:spTgt spid="63">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3">
                                            <p:txEl>
                                              <p:pRg st="4" end="4"/>
                                            </p:txEl>
                                          </p:spTgt>
                                        </p:tgtEl>
                                        <p:attrNameLst>
                                          <p:attrName>style.visibility</p:attrName>
                                        </p:attrNameLst>
                                      </p:cBhvr>
                                      <p:to>
                                        <p:strVal val="visible"/>
                                      </p:to>
                                    </p:set>
                                    <p:animEffect transition="in" filter="fade">
                                      <p:cBhvr>
                                        <p:cTn id="63" dur="500"/>
                                        <p:tgtEl>
                                          <p:spTgt spid="63">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3">
                                            <p:txEl>
                                              <p:pRg st="5" end="5"/>
                                            </p:txEl>
                                          </p:spTgt>
                                        </p:tgtEl>
                                        <p:attrNameLst>
                                          <p:attrName>style.visibility</p:attrName>
                                        </p:attrNameLst>
                                      </p:cBhvr>
                                      <p:to>
                                        <p:strVal val="visible"/>
                                      </p:to>
                                    </p:set>
                                    <p:animEffect transition="in" filter="fade">
                                      <p:cBhvr>
                                        <p:cTn id="66" dur="500"/>
                                        <p:tgtEl>
                                          <p:spTgt spid="6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2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58" grpId="0"/>
      <p:bldP spid="22" grpId="0"/>
      <p:bldP spid="82" grpId="0" animBg="1"/>
      <p:bldP spid="86" grpId="0" animBg="1"/>
      <p:bldP spid="88" grpId="0" animBg="1"/>
      <p:bldP spid="91" grpId="0" animBg="1"/>
      <p:bldP spid="92" grpId="0" animBg="1"/>
      <p:bldP spid="97" grpId="0"/>
      <p:bldP spid="38" grpId="0"/>
      <p:bldP spid="105" grpId="0"/>
      <p:bldP spid="106" grpId="0"/>
      <p:bldP spid="114" grpId="0" animBg="1"/>
      <p:bldP spid="115" grpId="0" animBg="1"/>
      <p:bldP spid="120" grpId="0"/>
      <p:bldP spid="122"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293B-FF72-400F-B5E2-0F326A75F40D}"/>
              </a:ext>
            </a:extLst>
          </p:cNvPr>
          <p:cNvSpPr>
            <a:spLocks noGrp="1"/>
          </p:cNvSpPr>
          <p:nvPr>
            <p:ph type="title"/>
          </p:nvPr>
        </p:nvSpPr>
        <p:spPr/>
        <p:txBody>
          <a:bodyPr/>
          <a:lstStyle/>
          <a:p>
            <a:r>
              <a:rPr lang="en-US" dirty="0"/>
              <a:t>Hardware for Azure IoT Edge</a:t>
            </a:r>
          </a:p>
        </p:txBody>
      </p:sp>
      <p:sp>
        <p:nvSpPr>
          <p:cNvPr id="3" name="Content Placeholder 2">
            <a:extLst>
              <a:ext uri="{FF2B5EF4-FFF2-40B4-BE49-F238E27FC236}">
                <a16:creationId xmlns:a16="http://schemas.microsoft.com/office/drawing/2014/main" id="{59E03DD9-09C1-4DC2-AFDA-B83ECD98739E}"/>
              </a:ext>
            </a:extLst>
          </p:cNvPr>
          <p:cNvSpPr>
            <a:spLocks noGrp="1"/>
          </p:cNvSpPr>
          <p:nvPr>
            <p:ph type="body" sz="quarter" idx="10"/>
          </p:nvPr>
        </p:nvSpPr>
        <p:spPr>
          <a:xfrm>
            <a:off x="270067" y="4594568"/>
            <a:ext cx="11653425" cy="1512209"/>
          </a:xfrm>
        </p:spPr>
        <p:txBody>
          <a:bodyPr/>
          <a:lstStyle/>
          <a:p>
            <a:r>
              <a:rPr lang="en-US" dirty="0"/>
              <a:t>Ability to run on devices smaller than a Raspberry Pi </a:t>
            </a:r>
          </a:p>
          <a:p>
            <a:r>
              <a:rPr lang="en-US" dirty="0"/>
              <a:t>128MB memory</a:t>
            </a:r>
          </a:p>
          <a:p>
            <a:r>
              <a:rPr lang="en-US" dirty="0"/>
              <a:t>Support best in class operating systems such as Windows, and Linux</a:t>
            </a:r>
          </a:p>
        </p:txBody>
      </p:sp>
      <p:pic>
        <p:nvPicPr>
          <p:cNvPr id="4" name="Picture 3">
            <a:extLst>
              <a:ext uri="{FF2B5EF4-FFF2-40B4-BE49-F238E27FC236}">
                <a16:creationId xmlns:a16="http://schemas.microsoft.com/office/drawing/2014/main" id="{DA95A4C4-7893-424F-BA82-9AE860518B35}"/>
              </a:ext>
            </a:extLst>
          </p:cNvPr>
          <p:cNvPicPr/>
          <p:nvPr/>
        </p:nvPicPr>
        <p:blipFill>
          <a:blip r:embed="rId3"/>
          <a:stretch>
            <a:fillRect/>
          </a:stretch>
        </p:blipFill>
        <p:spPr>
          <a:xfrm>
            <a:off x="831067" y="1840001"/>
            <a:ext cx="9228128" cy="2142099"/>
          </a:xfrm>
          <a:prstGeom prst="rect">
            <a:avLst/>
          </a:prstGeom>
        </p:spPr>
      </p:pic>
      <p:sp>
        <p:nvSpPr>
          <p:cNvPr id="5" name="Rectangle 4">
            <a:extLst>
              <a:ext uri="{FF2B5EF4-FFF2-40B4-BE49-F238E27FC236}">
                <a16:creationId xmlns:a16="http://schemas.microsoft.com/office/drawing/2014/main" id="{C95284BF-2930-48E5-A19F-4DEFA6B92E03}"/>
              </a:ext>
            </a:extLst>
          </p:cNvPr>
          <p:cNvSpPr/>
          <p:nvPr/>
        </p:nvSpPr>
        <p:spPr>
          <a:xfrm>
            <a:off x="4283361" y="1650148"/>
            <a:ext cx="5846552" cy="243353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defRPr/>
            </a:pPr>
            <a:endParaRPr lang="en-US" dirty="0">
              <a:solidFill>
                <a:srgbClr val="FFFFFF"/>
              </a:solidFill>
              <a:latin typeface="Segoe UI Semilight"/>
            </a:endParaRPr>
          </a:p>
        </p:txBody>
      </p:sp>
    </p:spTree>
    <p:extLst>
      <p:ext uri="{BB962C8B-B14F-4D97-AF65-F5344CB8AC3E}">
        <p14:creationId xmlns:p14="http://schemas.microsoft.com/office/powerpoint/2010/main" val="28193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580"/>
            <a:ext cx="12192000" cy="10399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9" name="Title 1"/>
          <p:cNvSpPr txBox="1">
            <a:spLocks/>
          </p:cNvSpPr>
          <p:nvPr/>
        </p:nvSpPr>
        <p:spPr>
          <a:xfrm>
            <a:off x="239842" y="191054"/>
            <a:ext cx="10377663" cy="1325563"/>
          </a:xfrm>
          <a:prstGeom prst="rect">
            <a:avLst/>
          </a:prstGeom>
        </p:spPr>
        <p:txBody>
          <a:bodyPr vert="horz" wrap="square" lIns="146304" tIns="91440" rIns="146304" bIns="9144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92"/>
            <a:r>
              <a:rPr lang="en-US" sz="4800">
                <a:solidFill>
                  <a:schemeClr val="bg1"/>
                </a:solidFill>
              </a:rPr>
              <a:t>Industrial Automation Primer</a:t>
            </a:r>
            <a:endParaRPr lang="en-US" sz="4704">
              <a:solidFill>
                <a:schemeClr val="bg1"/>
              </a:solidFill>
            </a:endParaRPr>
          </a:p>
        </p:txBody>
      </p:sp>
      <p:sp>
        <p:nvSpPr>
          <p:cNvPr id="7" name="Isosceles Triangle 6"/>
          <p:cNvSpPr/>
          <p:nvPr/>
        </p:nvSpPr>
        <p:spPr>
          <a:xfrm>
            <a:off x="3657600" y="2362200"/>
            <a:ext cx="4655127" cy="4412673"/>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Straight Connector 10"/>
          <p:cNvCxnSpPr>
            <a:cxnSpLocks/>
          </p:cNvCxnSpPr>
          <p:nvPr/>
        </p:nvCxnSpPr>
        <p:spPr>
          <a:xfrm>
            <a:off x="789709" y="3941618"/>
            <a:ext cx="1002376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789709" y="6124402"/>
            <a:ext cx="1002376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4048" y="6358964"/>
            <a:ext cx="4786760" cy="369332"/>
          </a:xfrm>
          <a:prstGeom prst="rect">
            <a:avLst/>
          </a:prstGeom>
          <a:noFill/>
        </p:spPr>
        <p:txBody>
          <a:bodyPr wrap="none" rtlCol="0">
            <a:spAutoFit/>
          </a:bodyPr>
          <a:lstStyle/>
          <a:p>
            <a:r>
              <a:rPr lang="en-US"/>
              <a:t>Sensors, Motors, Actuators ~ 1..n per component</a:t>
            </a:r>
            <a:endParaRPr lang="de-DE"/>
          </a:p>
        </p:txBody>
      </p:sp>
      <p:sp>
        <p:nvSpPr>
          <p:cNvPr id="16" name="TextBox 15"/>
          <p:cNvSpPr txBox="1"/>
          <p:nvPr/>
        </p:nvSpPr>
        <p:spPr>
          <a:xfrm>
            <a:off x="4136379" y="5382175"/>
            <a:ext cx="5204245" cy="369332"/>
          </a:xfrm>
          <a:prstGeom prst="rect">
            <a:avLst/>
          </a:prstGeom>
          <a:noFill/>
        </p:spPr>
        <p:txBody>
          <a:bodyPr wrap="none" rtlCol="0">
            <a:spAutoFit/>
          </a:bodyPr>
          <a:lstStyle/>
          <a:p>
            <a:r>
              <a:rPr lang="en-US"/>
              <a:t>Programmable Logic Controllers (PLCs) ~ 1 per station</a:t>
            </a:r>
            <a:endParaRPr lang="de-DE"/>
          </a:p>
        </p:txBody>
      </p:sp>
      <p:cxnSp>
        <p:nvCxnSpPr>
          <p:cNvPr id="17" name="Straight Connector 16"/>
          <p:cNvCxnSpPr>
            <a:cxnSpLocks/>
          </p:cNvCxnSpPr>
          <p:nvPr/>
        </p:nvCxnSpPr>
        <p:spPr>
          <a:xfrm>
            <a:off x="789709" y="4962698"/>
            <a:ext cx="1002376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7600" y="4135857"/>
            <a:ext cx="5023748" cy="646331"/>
          </a:xfrm>
          <a:prstGeom prst="rect">
            <a:avLst/>
          </a:prstGeom>
          <a:noFill/>
        </p:spPr>
        <p:txBody>
          <a:bodyPr wrap="none" rtlCol="0">
            <a:spAutoFit/>
          </a:bodyPr>
          <a:lstStyle/>
          <a:p>
            <a:r>
              <a:rPr lang="en-US"/>
              <a:t>Manufacturing Execution System (MES)  ~ 1 per line</a:t>
            </a:r>
          </a:p>
          <a:p>
            <a:r>
              <a:rPr lang="en-US"/>
              <a:t>(Supervisory Control and Data Access (SCADA))</a:t>
            </a:r>
            <a:endParaRPr lang="de-DE"/>
          </a:p>
        </p:txBody>
      </p:sp>
      <p:sp>
        <p:nvSpPr>
          <p:cNvPr id="19" name="TextBox 18"/>
          <p:cNvSpPr txBox="1"/>
          <p:nvPr/>
        </p:nvSpPr>
        <p:spPr>
          <a:xfrm>
            <a:off x="4181406" y="3094580"/>
            <a:ext cx="5608843" cy="646331"/>
          </a:xfrm>
          <a:prstGeom prst="rect">
            <a:avLst/>
          </a:prstGeom>
          <a:noFill/>
        </p:spPr>
        <p:txBody>
          <a:bodyPr wrap="none" rtlCol="0">
            <a:spAutoFit/>
          </a:bodyPr>
          <a:lstStyle/>
          <a:p>
            <a:r>
              <a:rPr lang="en-US"/>
              <a:t>Enterprise Resource Planning (ERP) System ~ 1 per factory</a:t>
            </a:r>
          </a:p>
          <a:p>
            <a:r>
              <a:rPr lang="en-US"/>
              <a:t>(Capacity Planning, Ordering, Inventory)</a:t>
            </a:r>
            <a:endParaRPr lang="de-DE"/>
          </a:p>
        </p:txBody>
      </p:sp>
      <p:cxnSp>
        <p:nvCxnSpPr>
          <p:cNvPr id="20" name="Straight Connector 19"/>
          <p:cNvCxnSpPr>
            <a:cxnSpLocks/>
          </p:cNvCxnSpPr>
          <p:nvPr/>
        </p:nvCxnSpPr>
        <p:spPr>
          <a:xfrm>
            <a:off x="741265" y="2887351"/>
            <a:ext cx="1002376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04048" y="1986405"/>
            <a:ext cx="2948949" cy="369332"/>
          </a:xfrm>
          <a:prstGeom prst="rect">
            <a:avLst/>
          </a:prstGeom>
          <a:noFill/>
        </p:spPr>
        <p:txBody>
          <a:bodyPr wrap="none" rtlCol="0">
            <a:spAutoFit/>
          </a:bodyPr>
          <a:lstStyle/>
          <a:p>
            <a:r>
              <a:rPr lang="en-US"/>
              <a:t>Cloud or On-Premise Services</a:t>
            </a:r>
            <a:endParaRPr lang="de-DE"/>
          </a:p>
        </p:txBody>
      </p:sp>
      <p:sp>
        <p:nvSpPr>
          <p:cNvPr id="22" name="TextBox 21"/>
          <p:cNvSpPr txBox="1"/>
          <p:nvPr/>
        </p:nvSpPr>
        <p:spPr>
          <a:xfrm>
            <a:off x="699833" y="5808282"/>
            <a:ext cx="3434915" cy="338554"/>
          </a:xfrm>
          <a:prstGeom prst="rect">
            <a:avLst/>
          </a:prstGeom>
          <a:noFill/>
        </p:spPr>
        <p:txBody>
          <a:bodyPr wrap="none" rtlCol="0">
            <a:spAutoFit/>
          </a:bodyPr>
          <a:lstStyle/>
          <a:p>
            <a:r>
              <a:rPr lang="en-US" sz="1600"/>
              <a:t>Modbus, EtherCAT, ProfiNet, IO-Link, …</a:t>
            </a:r>
            <a:endParaRPr lang="de-DE" sz="1600"/>
          </a:p>
        </p:txBody>
      </p:sp>
      <p:sp>
        <p:nvSpPr>
          <p:cNvPr id="23" name="TextBox 22"/>
          <p:cNvSpPr txBox="1"/>
          <p:nvPr/>
        </p:nvSpPr>
        <p:spPr>
          <a:xfrm>
            <a:off x="699833" y="4629159"/>
            <a:ext cx="4539128" cy="338554"/>
          </a:xfrm>
          <a:prstGeom prst="rect">
            <a:avLst/>
          </a:prstGeom>
          <a:noFill/>
        </p:spPr>
        <p:txBody>
          <a:bodyPr wrap="none" rtlCol="0">
            <a:spAutoFit/>
          </a:bodyPr>
          <a:lstStyle/>
          <a:p>
            <a:r>
              <a:rPr lang="en-US" sz="1600" b="1"/>
              <a:t>OPC Classic, OPC UA</a:t>
            </a:r>
            <a:r>
              <a:rPr lang="en-US" sz="1600"/>
              <a:t>, </a:t>
            </a:r>
            <a:r>
              <a:rPr lang="en-US" sz="1600" err="1"/>
              <a:t>MTConnect</a:t>
            </a:r>
            <a:r>
              <a:rPr lang="en-US" sz="1600"/>
              <a:t>, DDS, </a:t>
            </a:r>
            <a:r>
              <a:rPr lang="en-US" sz="1600" err="1"/>
              <a:t>PLCOpen</a:t>
            </a:r>
            <a:r>
              <a:rPr lang="en-US" sz="1600"/>
              <a:t>, …</a:t>
            </a:r>
            <a:endParaRPr lang="de-DE" sz="1600"/>
          </a:p>
        </p:txBody>
      </p:sp>
      <p:sp>
        <p:nvSpPr>
          <p:cNvPr id="26" name="Arrow: Up-Down 25"/>
          <p:cNvSpPr/>
          <p:nvPr/>
        </p:nvSpPr>
        <p:spPr>
          <a:xfrm>
            <a:off x="5832760" y="2616279"/>
            <a:ext cx="304801" cy="5050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rrow: Up-Down 26"/>
          <p:cNvSpPr/>
          <p:nvPr/>
        </p:nvSpPr>
        <p:spPr>
          <a:xfrm>
            <a:off x="5832761" y="3689664"/>
            <a:ext cx="304801" cy="5050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rrow: Up-Down 27"/>
          <p:cNvSpPr/>
          <p:nvPr/>
        </p:nvSpPr>
        <p:spPr>
          <a:xfrm>
            <a:off x="5832761" y="4725602"/>
            <a:ext cx="304801" cy="5050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rrow: Up-Down 28"/>
          <p:cNvSpPr/>
          <p:nvPr/>
        </p:nvSpPr>
        <p:spPr>
          <a:xfrm>
            <a:off x="5834662" y="5853867"/>
            <a:ext cx="304801" cy="5050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Box 29"/>
          <p:cNvSpPr txBox="1"/>
          <p:nvPr/>
        </p:nvSpPr>
        <p:spPr>
          <a:xfrm>
            <a:off x="699833" y="2567378"/>
            <a:ext cx="1626664" cy="338554"/>
          </a:xfrm>
          <a:prstGeom prst="rect">
            <a:avLst/>
          </a:prstGeom>
          <a:noFill/>
        </p:spPr>
        <p:txBody>
          <a:bodyPr wrap="none" rtlCol="0">
            <a:spAutoFit/>
          </a:bodyPr>
          <a:lstStyle/>
          <a:p>
            <a:r>
              <a:rPr lang="en-US" sz="1600" b="1"/>
              <a:t>OPC UA Pub/Sub</a:t>
            </a:r>
            <a:endParaRPr lang="de-DE" sz="1600" b="1"/>
          </a:p>
        </p:txBody>
      </p:sp>
      <p:sp>
        <p:nvSpPr>
          <p:cNvPr id="31" name="TextBox 30"/>
          <p:cNvSpPr txBox="1"/>
          <p:nvPr/>
        </p:nvSpPr>
        <p:spPr>
          <a:xfrm>
            <a:off x="699833" y="3591302"/>
            <a:ext cx="1976823" cy="338554"/>
          </a:xfrm>
          <a:prstGeom prst="rect">
            <a:avLst/>
          </a:prstGeom>
          <a:noFill/>
        </p:spPr>
        <p:txBody>
          <a:bodyPr wrap="none" rtlCol="0">
            <a:spAutoFit/>
          </a:bodyPr>
          <a:lstStyle/>
          <a:p>
            <a:r>
              <a:rPr lang="en-US" sz="1600" b="1"/>
              <a:t>OPC UA is often used</a:t>
            </a:r>
            <a:endParaRPr lang="de-DE" sz="1600" b="1"/>
          </a:p>
        </p:txBody>
      </p:sp>
      <p:sp>
        <p:nvSpPr>
          <p:cNvPr id="2" name="TextBox 1"/>
          <p:cNvSpPr txBox="1"/>
          <p:nvPr/>
        </p:nvSpPr>
        <p:spPr>
          <a:xfrm>
            <a:off x="9691255" y="3325091"/>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24949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1" grpId="0"/>
      <p:bldP spid="22" grpId="0"/>
      <p:bldP spid="23" grpId="0"/>
      <p:bldP spid="26" grpId="0" animBg="1"/>
      <p:bldP spid="27" grpId="0" animBg="1"/>
      <p:bldP spid="28" grpId="0" animBg="1"/>
      <p:bldP spid="29" grpId="0" animBg="1"/>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4FF04D8A72454C8D79F589C4DE8B6F" ma:contentTypeVersion="17" ma:contentTypeDescription="Create a new document." ma:contentTypeScope="" ma:versionID="2423da7b80f35fb9e18e064799ffa266">
  <xsd:schema xmlns:xsd="http://www.w3.org/2001/XMLSchema" xmlns:xs="http://www.w3.org/2001/XMLSchema" xmlns:p="http://schemas.microsoft.com/office/2006/metadata/properties" xmlns:ns1="http://schemas.microsoft.com/sharepoint/v3" xmlns:ns3="3c4cd853-0611-4070-a76e-9d77daf61485" xmlns:ns4="aa9f20e1-83ee-4b61-b478-cdcb91e4e113" targetNamespace="http://schemas.microsoft.com/office/2006/metadata/properties" ma:root="true" ma:fieldsID="db21ae477f01e4871c5b8dd3b1834af8" ns1:_="" ns3:_="" ns4:_="">
    <xsd:import namespace="http://schemas.microsoft.com/sharepoint/v3"/>
    <xsd:import namespace="3c4cd853-0611-4070-a76e-9d77daf61485"/>
    <xsd:import namespace="aa9f20e1-83ee-4b61-b478-cdcb91e4e11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4cd853-0611-4070-a76e-9d77daf614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a9f20e1-83ee-4b61-b478-cdcb91e4e11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6F9E7C7-DE76-43E1-A91B-CAFC2CB30ED0}">
  <ds:schemaRefs>
    <ds:schemaRef ds:uri="http://schemas.microsoft.com/sharepoint/v3/contenttype/forms"/>
  </ds:schemaRefs>
</ds:datastoreItem>
</file>

<file path=customXml/itemProps2.xml><?xml version="1.0" encoding="utf-8"?>
<ds:datastoreItem xmlns:ds="http://schemas.openxmlformats.org/officeDocument/2006/customXml" ds:itemID="{25EF0808-03CB-410D-BF6B-DE51CB7FF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4cd853-0611-4070-a76e-9d77daf61485"/>
    <ds:schemaRef ds:uri="aa9f20e1-83ee-4b61-b478-cdcb91e4e1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05DCDA-5746-4BFB-BA58-A84BB468E461}">
  <ds:schemaRefs>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554</TotalTime>
  <Words>1782</Words>
  <Application>Microsoft Office PowerPoint</Application>
  <PresentationFormat>Widescreen</PresentationFormat>
  <Paragraphs>189</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Segoe UI</vt:lpstr>
      <vt:lpstr>Segoe UI Light</vt:lpstr>
      <vt:lpstr>Segoe UI Semibold</vt:lpstr>
      <vt:lpstr>Segoe UI Semilight</vt:lpstr>
      <vt:lpstr>Wingdings</vt:lpstr>
      <vt:lpstr>Office Theme</vt:lpstr>
      <vt:lpstr>PowerPoint Presentation</vt:lpstr>
      <vt:lpstr>IoT in the Cloud and on the Edge</vt:lpstr>
      <vt:lpstr>PowerPoint Presentation</vt:lpstr>
      <vt:lpstr>IoT architecture requirements </vt:lpstr>
      <vt:lpstr>Pattern: Telemetry first</vt:lpstr>
      <vt:lpstr>Concept – Azure IoT Edge Runtime </vt:lpstr>
      <vt:lpstr>IoT Edge in action</vt:lpstr>
      <vt:lpstr>Hardware for Azure IoT Edge</vt:lpstr>
      <vt:lpstr>PowerPoint Presentation</vt:lpstr>
      <vt:lpstr>PowerPoint Presentation</vt:lpstr>
      <vt:lpstr>PowerPoint Presentation</vt:lpstr>
      <vt:lpstr>OT and IT networks segregation</vt:lpstr>
      <vt:lpstr>Disconnected scenarios</vt:lpstr>
      <vt:lpstr>Azure Time Series Insights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Busby</dc:creator>
  <cp:lastModifiedBy>Ryan Berry (CSA)</cp:lastModifiedBy>
  <cp:revision>7</cp:revision>
  <dcterms:created xsi:type="dcterms:W3CDTF">2019-09-10T00:32:25Z</dcterms:created>
  <dcterms:modified xsi:type="dcterms:W3CDTF">2021-01-14T20:51:42Z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0x010100044FF04D8A72454C8D79F589C4DE8B6F</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ryberry@microsoft.com</vt:lpwstr>
  </property>
  <property fmtid="{D5CDD505-2E9C-101B-9397-08002B2CF9AE}" pid="6" name="MSIP_Label_f42aa342-8706-4288-bd11-ebb85995028c_SetDate">
    <vt:lpwstr>2019-10-28T16:04:57.2629078Z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ff1ad4cf-305e-4b01-b44a-579efc77cb78</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